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1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5" r:id="rId14"/>
    <p:sldId id="290" r:id="rId15"/>
    <p:sldId id="291" r:id="rId16"/>
    <p:sldId id="292" r:id="rId17"/>
    <p:sldId id="293" r:id="rId18"/>
    <p:sldId id="294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C27C7-1E67-4BCF-8C3A-0107033414F1}" v="103" dt="2025-09-11T22:18:20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6236" autoAdjust="0"/>
  </p:normalViewPr>
  <p:slideViewPr>
    <p:cSldViewPr snapToGrid="0" snapToObjects="1">
      <p:cViewPr varScale="1">
        <p:scale>
          <a:sx n="110" d="100"/>
          <a:sy n="110" d="100"/>
        </p:scale>
        <p:origin x="956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FFFC0-5A9F-4FD4-8EE3-85026B9BE5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7C8BCC-0F86-4462-893D-B8201D174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products, stores, and categories show the highest and lowest sales performance?</a:t>
          </a:r>
        </a:p>
      </dgm:t>
    </dgm:pt>
    <dgm:pt modelId="{9E9DF26D-4E51-4162-AD83-4A68EB63C4B4}" type="parTrans" cxnId="{4D374558-A900-4310-A55A-0EFC7D0C6E22}">
      <dgm:prSet/>
      <dgm:spPr/>
      <dgm:t>
        <a:bodyPr/>
        <a:lstStyle/>
        <a:p>
          <a:endParaRPr lang="en-US"/>
        </a:p>
      </dgm:t>
    </dgm:pt>
    <dgm:pt modelId="{5CF37132-6B85-4211-96CC-8009B02CC1D1}" type="sibTrans" cxnId="{4D374558-A900-4310-A55A-0EFC7D0C6E22}">
      <dgm:prSet/>
      <dgm:spPr/>
      <dgm:t>
        <a:bodyPr/>
        <a:lstStyle/>
        <a:p>
          <a:endParaRPr lang="en-US"/>
        </a:p>
      </dgm:t>
    </dgm:pt>
    <dgm:pt modelId="{8DC4324D-B8EA-47E6-9E23-48B6B7BCA8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promotions, holidays, customer loyalty, and weather conditions affect purchasing behavior?</a:t>
          </a:r>
        </a:p>
      </dgm:t>
    </dgm:pt>
    <dgm:pt modelId="{529291AC-90DD-484E-9DBF-C2A88E330354}" type="parTrans" cxnId="{3DBBFCB3-E55D-4883-849F-EFF889056C70}">
      <dgm:prSet/>
      <dgm:spPr/>
      <dgm:t>
        <a:bodyPr/>
        <a:lstStyle/>
        <a:p>
          <a:endParaRPr lang="en-US"/>
        </a:p>
      </dgm:t>
    </dgm:pt>
    <dgm:pt modelId="{CD2378F9-FB3E-4303-B067-77441A160421}" type="sibTrans" cxnId="{3DBBFCB3-E55D-4883-849F-EFF889056C70}">
      <dgm:prSet/>
      <dgm:spPr/>
      <dgm:t>
        <a:bodyPr/>
        <a:lstStyle/>
        <a:p>
          <a:endParaRPr lang="en-US"/>
        </a:p>
      </dgm:t>
    </dgm:pt>
    <dgm:pt modelId="{B21B260F-45C8-4ABA-AE8B-D9D938BD47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we forecast weekly sales for the upcoming year (2025) using previous year transaction data?</a:t>
          </a:r>
        </a:p>
      </dgm:t>
    </dgm:pt>
    <dgm:pt modelId="{53CA6915-4D30-4CF9-86D8-4426EDCC25DD}" type="parTrans" cxnId="{61A119B3-ADFF-4A33-B136-4E417597C4DC}">
      <dgm:prSet/>
      <dgm:spPr/>
      <dgm:t>
        <a:bodyPr/>
        <a:lstStyle/>
        <a:p>
          <a:endParaRPr lang="en-US"/>
        </a:p>
      </dgm:t>
    </dgm:pt>
    <dgm:pt modelId="{AE7EBC60-DD73-4427-BD58-ABB8FABCD421}" type="sibTrans" cxnId="{61A119B3-ADFF-4A33-B136-4E417597C4DC}">
      <dgm:prSet/>
      <dgm:spPr/>
      <dgm:t>
        <a:bodyPr/>
        <a:lstStyle/>
        <a:p>
          <a:endParaRPr lang="en-US"/>
        </a:p>
      </dgm:t>
    </dgm:pt>
    <dgm:pt modelId="{695E735A-2A64-44A5-AD65-C9C927D1C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engineered or original features have the strongest influence on predicting retail demand?</a:t>
          </a:r>
        </a:p>
      </dgm:t>
    </dgm:pt>
    <dgm:pt modelId="{18D3B85D-F8F6-44D2-821E-E3CBC639155E}" type="parTrans" cxnId="{87A8DAB7-65D4-4600-A4F1-A7A19DDDB37F}">
      <dgm:prSet/>
      <dgm:spPr/>
      <dgm:t>
        <a:bodyPr/>
        <a:lstStyle/>
        <a:p>
          <a:endParaRPr lang="en-US"/>
        </a:p>
      </dgm:t>
    </dgm:pt>
    <dgm:pt modelId="{0BF1E5BD-EBEA-4284-984F-0491927E1445}" type="sibTrans" cxnId="{87A8DAB7-65D4-4600-A4F1-A7A19DDDB37F}">
      <dgm:prSet/>
      <dgm:spPr/>
      <dgm:t>
        <a:bodyPr/>
        <a:lstStyle/>
        <a:p>
          <a:endParaRPr lang="en-US"/>
        </a:p>
      </dgm:t>
    </dgm:pt>
    <dgm:pt modelId="{52BCB335-5CC8-4455-B165-83DEC0E76A18}" type="pres">
      <dgm:prSet presAssocID="{64BFFFC0-5A9F-4FD4-8EE3-85026B9BE5A9}" presName="root" presStyleCnt="0">
        <dgm:presLayoutVars>
          <dgm:dir/>
          <dgm:resizeHandles val="exact"/>
        </dgm:presLayoutVars>
      </dgm:prSet>
      <dgm:spPr/>
    </dgm:pt>
    <dgm:pt modelId="{4C2B0BD9-737C-4CA4-B46E-75F7BD5839C5}" type="pres">
      <dgm:prSet presAssocID="{B97C8BCC-0F86-4462-893D-B8201D1744F4}" presName="compNode" presStyleCnt="0"/>
      <dgm:spPr/>
    </dgm:pt>
    <dgm:pt modelId="{A73E4473-CBA3-4C23-A2AA-B05FEE815019}" type="pres">
      <dgm:prSet presAssocID="{B97C8BCC-0F86-4462-893D-B8201D1744F4}" presName="bgRect" presStyleLbl="bgShp" presStyleIdx="0" presStyleCnt="4" custLinFactNeighborX="-16353" custLinFactNeighborY="-31258"/>
      <dgm:spPr/>
    </dgm:pt>
    <dgm:pt modelId="{999EF7C8-7282-493E-B591-CE00E66DCAE9}" type="pres">
      <dgm:prSet presAssocID="{B97C8BCC-0F86-4462-893D-B8201D1744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354A133D-F539-4619-9C2D-C0354E07BDC9}" type="pres">
      <dgm:prSet presAssocID="{B97C8BCC-0F86-4462-893D-B8201D1744F4}" presName="spaceRect" presStyleCnt="0"/>
      <dgm:spPr/>
    </dgm:pt>
    <dgm:pt modelId="{63308D56-5236-40BA-B6E5-28A1F507DB38}" type="pres">
      <dgm:prSet presAssocID="{B97C8BCC-0F86-4462-893D-B8201D1744F4}" presName="parTx" presStyleLbl="revTx" presStyleIdx="0" presStyleCnt="4">
        <dgm:presLayoutVars>
          <dgm:chMax val="0"/>
          <dgm:chPref val="0"/>
        </dgm:presLayoutVars>
      </dgm:prSet>
      <dgm:spPr/>
    </dgm:pt>
    <dgm:pt modelId="{3FAFAADB-65B9-424B-8175-6B75343BDBB2}" type="pres">
      <dgm:prSet presAssocID="{5CF37132-6B85-4211-96CC-8009B02CC1D1}" presName="sibTrans" presStyleCnt="0"/>
      <dgm:spPr/>
    </dgm:pt>
    <dgm:pt modelId="{5DAFC64C-B102-4871-A51A-41461211BD51}" type="pres">
      <dgm:prSet presAssocID="{8DC4324D-B8EA-47E6-9E23-48B6B7BCA8C6}" presName="compNode" presStyleCnt="0"/>
      <dgm:spPr/>
    </dgm:pt>
    <dgm:pt modelId="{73BF0552-5929-4CE8-BB7F-B9C570206474}" type="pres">
      <dgm:prSet presAssocID="{8DC4324D-B8EA-47E6-9E23-48B6B7BCA8C6}" presName="bgRect" presStyleLbl="bgShp" presStyleIdx="1" presStyleCnt="4"/>
      <dgm:spPr/>
    </dgm:pt>
    <dgm:pt modelId="{CB01AAF5-1D1C-47AB-A414-96FA48A37248}" type="pres">
      <dgm:prSet presAssocID="{8DC4324D-B8EA-47E6-9E23-48B6B7BCA8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BA9D773-0C6E-42EE-A8BC-AB4A058A10AE}" type="pres">
      <dgm:prSet presAssocID="{8DC4324D-B8EA-47E6-9E23-48B6B7BCA8C6}" presName="spaceRect" presStyleCnt="0"/>
      <dgm:spPr/>
    </dgm:pt>
    <dgm:pt modelId="{662333DE-649C-45C3-82A7-EB2A5947B933}" type="pres">
      <dgm:prSet presAssocID="{8DC4324D-B8EA-47E6-9E23-48B6B7BCA8C6}" presName="parTx" presStyleLbl="revTx" presStyleIdx="1" presStyleCnt="4">
        <dgm:presLayoutVars>
          <dgm:chMax val="0"/>
          <dgm:chPref val="0"/>
        </dgm:presLayoutVars>
      </dgm:prSet>
      <dgm:spPr/>
    </dgm:pt>
    <dgm:pt modelId="{5308532E-E64E-4E24-AEB9-1AAB822B6AFE}" type="pres">
      <dgm:prSet presAssocID="{CD2378F9-FB3E-4303-B067-77441A160421}" presName="sibTrans" presStyleCnt="0"/>
      <dgm:spPr/>
    </dgm:pt>
    <dgm:pt modelId="{1946CB1A-2EC7-4233-B4B9-0EB4F716A56A}" type="pres">
      <dgm:prSet presAssocID="{B21B260F-45C8-4ABA-AE8B-D9D938BD470F}" presName="compNode" presStyleCnt="0"/>
      <dgm:spPr/>
    </dgm:pt>
    <dgm:pt modelId="{5F1D6516-0785-4827-86D0-6F1B823E5D75}" type="pres">
      <dgm:prSet presAssocID="{B21B260F-45C8-4ABA-AE8B-D9D938BD470F}" presName="bgRect" presStyleLbl="bgShp" presStyleIdx="2" presStyleCnt="4"/>
      <dgm:spPr/>
    </dgm:pt>
    <dgm:pt modelId="{410389FC-5973-4F38-AC6A-26C5EB1D301D}" type="pres">
      <dgm:prSet presAssocID="{B21B260F-45C8-4ABA-AE8B-D9D938BD47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8BF76DF-63E4-42E1-B188-19C14E3E51C9}" type="pres">
      <dgm:prSet presAssocID="{B21B260F-45C8-4ABA-AE8B-D9D938BD470F}" presName="spaceRect" presStyleCnt="0"/>
      <dgm:spPr/>
    </dgm:pt>
    <dgm:pt modelId="{4C6F68DD-4AC8-466F-A0E3-B307B3151810}" type="pres">
      <dgm:prSet presAssocID="{B21B260F-45C8-4ABA-AE8B-D9D938BD470F}" presName="parTx" presStyleLbl="revTx" presStyleIdx="2" presStyleCnt="4">
        <dgm:presLayoutVars>
          <dgm:chMax val="0"/>
          <dgm:chPref val="0"/>
        </dgm:presLayoutVars>
      </dgm:prSet>
      <dgm:spPr/>
    </dgm:pt>
    <dgm:pt modelId="{8113D304-AC09-4C0B-BDE5-50EF7D4CD354}" type="pres">
      <dgm:prSet presAssocID="{AE7EBC60-DD73-4427-BD58-ABB8FABCD421}" presName="sibTrans" presStyleCnt="0"/>
      <dgm:spPr/>
    </dgm:pt>
    <dgm:pt modelId="{C862BC22-4F20-4ED0-8F06-04FEB051F99B}" type="pres">
      <dgm:prSet presAssocID="{695E735A-2A64-44A5-AD65-C9C927D1CECC}" presName="compNode" presStyleCnt="0"/>
      <dgm:spPr/>
    </dgm:pt>
    <dgm:pt modelId="{03DC1948-B496-4463-B65B-906DB772DDA9}" type="pres">
      <dgm:prSet presAssocID="{695E735A-2A64-44A5-AD65-C9C927D1CECC}" presName="bgRect" presStyleLbl="bgShp" presStyleIdx="3" presStyleCnt="4"/>
      <dgm:spPr/>
    </dgm:pt>
    <dgm:pt modelId="{DD281179-6FB9-4872-BB6F-8B73D3FA779D}" type="pres">
      <dgm:prSet presAssocID="{695E735A-2A64-44A5-AD65-C9C927D1CE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0D1EA53A-B876-40E2-AE9B-DFD9B979A5B8}" type="pres">
      <dgm:prSet presAssocID="{695E735A-2A64-44A5-AD65-C9C927D1CECC}" presName="spaceRect" presStyleCnt="0"/>
      <dgm:spPr/>
    </dgm:pt>
    <dgm:pt modelId="{BF322AAD-7D67-402D-8BDA-FFF9B7A3E755}" type="pres">
      <dgm:prSet presAssocID="{695E735A-2A64-44A5-AD65-C9C927D1CE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DE5C76-D75A-4189-8491-E78DA765B7C9}" type="presOf" srcId="{B97C8BCC-0F86-4462-893D-B8201D1744F4}" destId="{63308D56-5236-40BA-B6E5-28A1F507DB38}" srcOrd="0" destOrd="0" presId="urn:microsoft.com/office/officeart/2018/2/layout/IconVerticalSolidList"/>
    <dgm:cxn modelId="{4D374558-A900-4310-A55A-0EFC7D0C6E22}" srcId="{64BFFFC0-5A9F-4FD4-8EE3-85026B9BE5A9}" destId="{B97C8BCC-0F86-4462-893D-B8201D1744F4}" srcOrd="0" destOrd="0" parTransId="{9E9DF26D-4E51-4162-AD83-4A68EB63C4B4}" sibTransId="{5CF37132-6B85-4211-96CC-8009B02CC1D1}"/>
    <dgm:cxn modelId="{3D27D7A3-09FB-411D-8CBE-2766D4757DC0}" type="presOf" srcId="{8DC4324D-B8EA-47E6-9E23-48B6B7BCA8C6}" destId="{662333DE-649C-45C3-82A7-EB2A5947B933}" srcOrd="0" destOrd="0" presId="urn:microsoft.com/office/officeart/2018/2/layout/IconVerticalSolidList"/>
    <dgm:cxn modelId="{61A119B3-ADFF-4A33-B136-4E417597C4DC}" srcId="{64BFFFC0-5A9F-4FD4-8EE3-85026B9BE5A9}" destId="{B21B260F-45C8-4ABA-AE8B-D9D938BD470F}" srcOrd="2" destOrd="0" parTransId="{53CA6915-4D30-4CF9-86D8-4426EDCC25DD}" sibTransId="{AE7EBC60-DD73-4427-BD58-ABB8FABCD421}"/>
    <dgm:cxn modelId="{3DBBFCB3-E55D-4883-849F-EFF889056C70}" srcId="{64BFFFC0-5A9F-4FD4-8EE3-85026B9BE5A9}" destId="{8DC4324D-B8EA-47E6-9E23-48B6B7BCA8C6}" srcOrd="1" destOrd="0" parTransId="{529291AC-90DD-484E-9DBF-C2A88E330354}" sibTransId="{CD2378F9-FB3E-4303-B067-77441A160421}"/>
    <dgm:cxn modelId="{87A8DAB7-65D4-4600-A4F1-A7A19DDDB37F}" srcId="{64BFFFC0-5A9F-4FD4-8EE3-85026B9BE5A9}" destId="{695E735A-2A64-44A5-AD65-C9C927D1CECC}" srcOrd="3" destOrd="0" parTransId="{18D3B85D-F8F6-44D2-821E-E3CBC639155E}" sibTransId="{0BF1E5BD-EBEA-4284-984F-0491927E1445}"/>
    <dgm:cxn modelId="{1B1916D2-E7D9-4650-8D8B-CC43572E1DE7}" type="presOf" srcId="{64BFFFC0-5A9F-4FD4-8EE3-85026B9BE5A9}" destId="{52BCB335-5CC8-4455-B165-83DEC0E76A18}" srcOrd="0" destOrd="0" presId="urn:microsoft.com/office/officeart/2018/2/layout/IconVerticalSolidList"/>
    <dgm:cxn modelId="{D1CC28ED-F393-4173-BCC0-041595F9A338}" type="presOf" srcId="{695E735A-2A64-44A5-AD65-C9C927D1CECC}" destId="{BF322AAD-7D67-402D-8BDA-FFF9B7A3E755}" srcOrd="0" destOrd="0" presId="urn:microsoft.com/office/officeart/2018/2/layout/IconVerticalSolidList"/>
    <dgm:cxn modelId="{047FC2F0-728B-406A-99D0-918494A2F3D2}" type="presOf" srcId="{B21B260F-45C8-4ABA-AE8B-D9D938BD470F}" destId="{4C6F68DD-4AC8-466F-A0E3-B307B3151810}" srcOrd="0" destOrd="0" presId="urn:microsoft.com/office/officeart/2018/2/layout/IconVerticalSolidList"/>
    <dgm:cxn modelId="{6901FB53-4A14-4814-88C0-6A8504700C37}" type="presParOf" srcId="{52BCB335-5CC8-4455-B165-83DEC0E76A18}" destId="{4C2B0BD9-737C-4CA4-B46E-75F7BD5839C5}" srcOrd="0" destOrd="0" presId="urn:microsoft.com/office/officeart/2018/2/layout/IconVerticalSolidList"/>
    <dgm:cxn modelId="{4267CF4E-2F4A-4A30-BA20-C7ECDA75609E}" type="presParOf" srcId="{4C2B0BD9-737C-4CA4-B46E-75F7BD5839C5}" destId="{A73E4473-CBA3-4C23-A2AA-B05FEE815019}" srcOrd="0" destOrd="0" presId="urn:microsoft.com/office/officeart/2018/2/layout/IconVerticalSolidList"/>
    <dgm:cxn modelId="{6F0DFBAA-12E5-47B1-BFD3-496A72499180}" type="presParOf" srcId="{4C2B0BD9-737C-4CA4-B46E-75F7BD5839C5}" destId="{999EF7C8-7282-493E-B591-CE00E66DCAE9}" srcOrd="1" destOrd="0" presId="urn:microsoft.com/office/officeart/2018/2/layout/IconVerticalSolidList"/>
    <dgm:cxn modelId="{FF355C18-38B3-49C3-AD39-975654017124}" type="presParOf" srcId="{4C2B0BD9-737C-4CA4-B46E-75F7BD5839C5}" destId="{354A133D-F539-4619-9C2D-C0354E07BDC9}" srcOrd="2" destOrd="0" presId="urn:microsoft.com/office/officeart/2018/2/layout/IconVerticalSolidList"/>
    <dgm:cxn modelId="{379ABF70-212B-448C-B768-ABF07357DA2F}" type="presParOf" srcId="{4C2B0BD9-737C-4CA4-B46E-75F7BD5839C5}" destId="{63308D56-5236-40BA-B6E5-28A1F507DB38}" srcOrd="3" destOrd="0" presId="urn:microsoft.com/office/officeart/2018/2/layout/IconVerticalSolidList"/>
    <dgm:cxn modelId="{FD6E81FE-9E24-4D81-8629-7AC29A5B28E5}" type="presParOf" srcId="{52BCB335-5CC8-4455-B165-83DEC0E76A18}" destId="{3FAFAADB-65B9-424B-8175-6B75343BDBB2}" srcOrd="1" destOrd="0" presId="urn:microsoft.com/office/officeart/2018/2/layout/IconVerticalSolidList"/>
    <dgm:cxn modelId="{29AE152C-1385-4320-A4A8-EE062D1CC872}" type="presParOf" srcId="{52BCB335-5CC8-4455-B165-83DEC0E76A18}" destId="{5DAFC64C-B102-4871-A51A-41461211BD51}" srcOrd="2" destOrd="0" presId="urn:microsoft.com/office/officeart/2018/2/layout/IconVerticalSolidList"/>
    <dgm:cxn modelId="{2A9540E7-AD7C-4747-9BC5-0E2295FDC1E3}" type="presParOf" srcId="{5DAFC64C-B102-4871-A51A-41461211BD51}" destId="{73BF0552-5929-4CE8-BB7F-B9C570206474}" srcOrd="0" destOrd="0" presId="urn:microsoft.com/office/officeart/2018/2/layout/IconVerticalSolidList"/>
    <dgm:cxn modelId="{873E7811-BB20-400A-8792-1F0CC9DA9ECA}" type="presParOf" srcId="{5DAFC64C-B102-4871-A51A-41461211BD51}" destId="{CB01AAF5-1D1C-47AB-A414-96FA48A37248}" srcOrd="1" destOrd="0" presId="urn:microsoft.com/office/officeart/2018/2/layout/IconVerticalSolidList"/>
    <dgm:cxn modelId="{8533BE3E-8269-4FA7-B296-B879D4B8C303}" type="presParOf" srcId="{5DAFC64C-B102-4871-A51A-41461211BD51}" destId="{ABA9D773-0C6E-42EE-A8BC-AB4A058A10AE}" srcOrd="2" destOrd="0" presId="urn:microsoft.com/office/officeart/2018/2/layout/IconVerticalSolidList"/>
    <dgm:cxn modelId="{6ED18F46-16BB-4D5F-86AC-064F45D1AAAC}" type="presParOf" srcId="{5DAFC64C-B102-4871-A51A-41461211BD51}" destId="{662333DE-649C-45C3-82A7-EB2A5947B933}" srcOrd="3" destOrd="0" presId="urn:microsoft.com/office/officeart/2018/2/layout/IconVerticalSolidList"/>
    <dgm:cxn modelId="{370B2CA0-CC4B-4D5A-8CAD-3D441D87D424}" type="presParOf" srcId="{52BCB335-5CC8-4455-B165-83DEC0E76A18}" destId="{5308532E-E64E-4E24-AEB9-1AAB822B6AFE}" srcOrd="3" destOrd="0" presId="urn:microsoft.com/office/officeart/2018/2/layout/IconVerticalSolidList"/>
    <dgm:cxn modelId="{CA776F2A-46A3-48F8-8FE2-48B9CA1B7E20}" type="presParOf" srcId="{52BCB335-5CC8-4455-B165-83DEC0E76A18}" destId="{1946CB1A-2EC7-4233-B4B9-0EB4F716A56A}" srcOrd="4" destOrd="0" presId="urn:microsoft.com/office/officeart/2018/2/layout/IconVerticalSolidList"/>
    <dgm:cxn modelId="{DBBF9D21-F2A6-429F-BD55-08DB49D0776E}" type="presParOf" srcId="{1946CB1A-2EC7-4233-B4B9-0EB4F716A56A}" destId="{5F1D6516-0785-4827-86D0-6F1B823E5D75}" srcOrd="0" destOrd="0" presId="urn:microsoft.com/office/officeart/2018/2/layout/IconVerticalSolidList"/>
    <dgm:cxn modelId="{28371D8C-0DEF-40DE-9D3C-5FEA276E8CF6}" type="presParOf" srcId="{1946CB1A-2EC7-4233-B4B9-0EB4F716A56A}" destId="{410389FC-5973-4F38-AC6A-26C5EB1D301D}" srcOrd="1" destOrd="0" presId="urn:microsoft.com/office/officeart/2018/2/layout/IconVerticalSolidList"/>
    <dgm:cxn modelId="{E373F143-0A12-4DB1-8ACE-C6673DA6D16C}" type="presParOf" srcId="{1946CB1A-2EC7-4233-B4B9-0EB4F716A56A}" destId="{D8BF76DF-63E4-42E1-B188-19C14E3E51C9}" srcOrd="2" destOrd="0" presId="urn:microsoft.com/office/officeart/2018/2/layout/IconVerticalSolidList"/>
    <dgm:cxn modelId="{DBBC9169-1ED6-4589-8061-107A0AE61C47}" type="presParOf" srcId="{1946CB1A-2EC7-4233-B4B9-0EB4F716A56A}" destId="{4C6F68DD-4AC8-466F-A0E3-B307B3151810}" srcOrd="3" destOrd="0" presId="urn:microsoft.com/office/officeart/2018/2/layout/IconVerticalSolidList"/>
    <dgm:cxn modelId="{274FFB65-80FF-47DE-AA7E-F6461B6B982C}" type="presParOf" srcId="{52BCB335-5CC8-4455-B165-83DEC0E76A18}" destId="{8113D304-AC09-4C0B-BDE5-50EF7D4CD354}" srcOrd="5" destOrd="0" presId="urn:microsoft.com/office/officeart/2018/2/layout/IconVerticalSolidList"/>
    <dgm:cxn modelId="{142E53EC-4E6A-46B2-8898-979DC543B42F}" type="presParOf" srcId="{52BCB335-5CC8-4455-B165-83DEC0E76A18}" destId="{C862BC22-4F20-4ED0-8F06-04FEB051F99B}" srcOrd="6" destOrd="0" presId="urn:microsoft.com/office/officeart/2018/2/layout/IconVerticalSolidList"/>
    <dgm:cxn modelId="{DBF45344-6F33-4090-8A04-EA18BD12AA9F}" type="presParOf" srcId="{C862BC22-4F20-4ED0-8F06-04FEB051F99B}" destId="{03DC1948-B496-4463-B65B-906DB772DDA9}" srcOrd="0" destOrd="0" presId="urn:microsoft.com/office/officeart/2018/2/layout/IconVerticalSolidList"/>
    <dgm:cxn modelId="{D19C3C8F-10AC-47F5-8EDD-E3A29E1B2A7B}" type="presParOf" srcId="{C862BC22-4F20-4ED0-8F06-04FEB051F99B}" destId="{DD281179-6FB9-4872-BB6F-8B73D3FA779D}" srcOrd="1" destOrd="0" presId="urn:microsoft.com/office/officeart/2018/2/layout/IconVerticalSolidList"/>
    <dgm:cxn modelId="{EE3DB9A5-F2BD-4CC4-8ED1-A701747E3B8E}" type="presParOf" srcId="{C862BC22-4F20-4ED0-8F06-04FEB051F99B}" destId="{0D1EA53A-B876-40E2-AE9B-DFD9B979A5B8}" srcOrd="2" destOrd="0" presId="urn:microsoft.com/office/officeart/2018/2/layout/IconVerticalSolidList"/>
    <dgm:cxn modelId="{584B2D0A-E69E-412C-9218-86B0566A3AC1}" type="presParOf" srcId="{C862BC22-4F20-4ED0-8F06-04FEB051F99B}" destId="{BF322AAD-7D67-402D-8BDA-FFF9B7A3E7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C37296-896A-4667-A377-9DC692627B0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959987D-9C5D-408B-8763-80A55240D159}">
      <dgm:prSet/>
      <dgm:spPr/>
      <dgm:t>
        <a:bodyPr/>
        <a:lstStyle/>
        <a:p>
          <a:r>
            <a:rPr lang="en-US"/>
            <a:t>Selected models:</a:t>
          </a:r>
        </a:p>
      </dgm:t>
    </dgm:pt>
    <dgm:pt modelId="{2BBC7AEF-79DF-4CA2-973D-D7DDC2C3E7B2}" type="parTrans" cxnId="{C84CEFC4-CAE5-4B48-A63D-F6EE2A9FB166}">
      <dgm:prSet/>
      <dgm:spPr/>
      <dgm:t>
        <a:bodyPr/>
        <a:lstStyle/>
        <a:p>
          <a:endParaRPr lang="en-US"/>
        </a:p>
      </dgm:t>
    </dgm:pt>
    <dgm:pt modelId="{1F473718-533C-4286-814A-431F4B6CA330}" type="sibTrans" cxnId="{C84CEFC4-CAE5-4B48-A63D-F6EE2A9FB166}">
      <dgm:prSet/>
      <dgm:spPr/>
      <dgm:t>
        <a:bodyPr/>
        <a:lstStyle/>
        <a:p>
          <a:endParaRPr lang="en-US"/>
        </a:p>
      </dgm:t>
    </dgm:pt>
    <dgm:pt modelId="{1EFB9219-9C1C-4541-8CB8-D8D9827E8873}">
      <dgm:prSet/>
      <dgm:spPr/>
      <dgm:t>
        <a:bodyPr/>
        <a:lstStyle/>
        <a:p>
          <a:pPr>
            <a:buNone/>
          </a:pPr>
          <a:r>
            <a:rPr lang="en-US" dirty="0"/>
            <a:t>• Linear Regression, Ridge Regression, Gradient Boosting, and SARIMA.</a:t>
          </a:r>
        </a:p>
      </dgm:t>
    </dgm:pt>
    <dgm:pt modelId="{3631D1C9-705B-4D69-A5CD-3AE6B0292821}" type="parTrans" cxnId="{D33B5DAC-A010-4E5B-B71D-11ECD1EEE932}">
      <dgm:prSet/>
      <dgm:spPr/>
      <dgm:t>
        <a:bodyPr/>
        <a:lstStyle/>
        <a:p>
          <a:endParaRPr lang="en-US"/>
        </a:p>
      </dgm:t>
    </dgm:pt>
    <dgm:pt modelId="{48056A8F-84A9-49B5-B0C6-F14A4DE8C936}" type="sibTrans" cxnId="{D33B5DAC-A010-4E5B-B71D-11ECD1EEE932}">
      <dgm:prSet/>
      <dgm:spPr/>
      <dgm:t>
        <a:bodyPr/>
        <a:lstStyle/>
        <a:p>
          <a:endParaRPr lang="en-US"/>
        </a:p>
      </dgm:t>
    </dgm:pt>
    <dgm:pt modelId="{F6B9D34A-196A-4AFB-91EC-F38A11A0ACDF}">
      <dgm:prSet/>
      <dgm:spPr/>
      <dgm:t>
        <a:bodyPr/>
        <a:lstStyle/>
        <a:p>
          <a:r>
            <a:rPr lang="en-US"/>
            <a:t>Reasoning:</a:t>
          </a:r>
        </a:p>
      </dgm:t>
    </dgm:pt>
    <dgm:pt modelId="{8FCE66FD-4146-4E0E-909D-7859C3E7E0AB}" type="parTrans" cxnId="{362B2700-FE2C-465F-A603-CB9A5162408E}">
      <dgm:prSet/>
      <dgm:spPr/>
      <dgm:t>
        <a:bodyPr/>
        <a:lstStyle/>
        <a:p>
          <a:endParaRPr lang="en-US"/>
        </a:p>
      </dgm:t>
    </dgm:pt>
    <dgm:pt modelId="{6DA1F0F1-1D1D-4628-A194-335EE513AE6A}" type="sibTrans" cxnId="{362B2700-FE2C-465F-A603-CB9A5162408E}">
      <dgm:prSet/>
      <dgm:spPr/>
      <dgm:t>
        <a:bodyPr/>
        <a:lstStyle/>
        <a:p>
          <a:endParaRPr lang="en-US"/>
        </a:p>
      </dgm:t>
    </dgm:pt>
    <dgm:pt modelId="{4352C327-EF98-48CC-8C8E-98620E18ED01}">
      <dgm:prSet/>
      <dgm:spPr/>
      <dgm:t>
        <a:bodyPr/>
        <a:lstStyle/>
        <a:p>
          <a:r>
            <a:rPr lang="en-US" dirty="0"/>
            <a:t> </a:t>
          </a:r>
          <a:r>
            <a:rPr lang="en-US" b="1" dirty="0"/>
            <a:t>Linear Regression</a:t>
          </a:r>
          <a:r>
            <a:rPr lang="en-US" dirty="0"/>
            <a:t>: Captures clear linear trends and simple time-based patterns.</a:t>
          </a:r>
        </a:p>
      </dgm:t>
    </dgm:pt>
    <dgm:pt modelId="{1BABA2CA-5399-4C20-805B-75AA0D474EE9}" type="parTrans" cxnId="{DEBD2B24-EE8C-4478-B666-C2CD5C2DDF75}">
      <dgm:prSet/>
      <dgm:spPr/>
      <dgm:t>
        <a:bodyPr/>
        <a:lstStyle/>
        <a:p>
          <a:endParaRPr lang="en-US"/>
        </a:p>
      </dgm:t>
    </dgm:pt>
    <dgm:pt modelId="{7199B3A3-45C9-409E-9BCB-45B6E70133EB}" type="sibTrans" cxnId="{DEBD2B24-EE8C-4478-B666-C2CD5C2DDF75}">
      <dgm:prSet/>
      <dgm:spPr/>
      <dgm:t>
        <a:bodyPr/>
        <a:lstStyle/>
        <a:p>
          <a:endParaRPr lang="en-US"/>
        </a:p>
      </dgm:t>
    </dgm:pt>
    <dgm:pt modelId="{E1B8DD7E-F6AA-4B72-BD50-825C05131FC1}">
      <dgm:prSet/>
      <dgm:spPr/>
      <dgm:t>
        <a:bodyPr/>
        <a:lstStyle/>
        <a:p>
          <a:r>
            <a:rPr lang="en-US"/>
            <a:t>Training Approach:</a:t>
          </a:r>
        </a:p>
      </dgm:t>
    </dgm:pt>
    <dgm:pt modelId="{30E0FC32-D0E4-4173-A562-43691351310F}" type="parTrans" cxnId="{B5A26333-21EA-41C6-9C70-1ABB3F61700F}">
      <dgm:prSet/>
      <dgm:spPr/>
      <dgm:t>
        <a:bodyPr/>
        <a:lstStyle/>
        <a:p>
          <a:endParaRPr lang="en-US"/>
        </a:p>
      </dgm:t>
    </dgm:pt>
    <dgm:pt modelId="{D271E3F1-A105-43D1-AB90-8AEF6C1378A4}" type="sibTrans" cxnId="{B5A26333-21EA-41C6-9C70-1ABB3F61700F}">
      <dgm:prSet/>
      <dgm:spPr/>
      <dgm:t>
        <a:bodyPr/>
        <a:lstStyle/>
        <a:p>
          <a:endParaRPr lang="en-US"/>
        </a:p>
      </dgm:t>
    </dgm:pt>
    <dgm:pt modelId="{E59D1691-AB58-4DE3-91D2-E1464E8EAE2F}">
      <dgm:prSet/>
      <dgm:spPr/>
      <dgm:t>
        <a:bodyPr/>
        <a:lstStyle/>
        <a:p>
          <a:r>
            <a:rPr lang="en-US" dirty="0"/>
            <a:t>Trained and compared all four models on the same dataset.</a:t>
          </a:r>
        </a:p>
      </dgm:t>
    </dgm:pt>
    <dgm:pt modelId="{DE03FBBE-C18B-4EF7-A0D9-9F6856652F32}" type="parTrans" cxnId="{E9E54515-2F0D-44BA-AE62-5718505C5D5B}">
      <dgm:prSet/>
      <dgm:spPr/>
      <dgm:t>
        <a:bodyPr/>
        <a:lstStyle/>
        <a:p>
          <a:endParaRPr lang="en-US"/>
        </a:p>
      </dgm:t>
    </dgm:pt>
    <dgm:pt modelId="{592ADFD2-ABA6-43AF-A853-C3C0CD3500A2}" type="sibTrans" cxnId="{E9E54515-2F0D-44BA-AE62-5718505C5D5B}">
      <dgm:prSet/>
      <dgm:spPr/>
      <dgm:t>
        <a:bodyPr/>
        <a:lstStyle/>
        <a:p>
          <a:endParaRPr lang="en-US"/>
        </a:p>
      </dgm:t>
    </dgm:pt>
    <dgm:pt modelId="{42055FD9-236F-46B0-B36B-CF21CF81112A}">
      <dgm:prSet/>
      <dgm:spPr/>
      <dgm:t>
        <a:bodyPr/>
        <a:lstStyle/>
        <a:p>
          <a:r>
            <a:rPr lang="en-US"/>
            <a:t>Evaluation Metrics:</a:t>
          </a:r>
        </a:p>
      </dgm:t>
    </dgm:pt>
    <dgm:pt modelId="{DC6FA932-7FC5-467A-B9FA-221C44986A48}" type="parTrans" cxnId="{B15B92C1-82E8-4492-9D31-AFF6F9722FD0}">
      <dgm:prSet/>
      <dgm:spPr/>
      <dgm:t>
        <a:bodyPr/>
        <a:lstStyle/>
        <a:p>
          <a:endParaRPr lang="en-US"/>
        </a:p>
      </dgm:t>
    </dgm:pt>
    <dgm:pt modelId="{1D2A03EF-5518-40AB-8823-067D163A3092}" type="sibTrans" cxnId="{B15B92C1-82E8-4492-9D31-AFF6F9722FD0}">
      <dgm:prSet/>
      <dgm:spPr/>
      <dgm:t>
        <a:bodyPr/>
        <a:lstStyle/>
        <a:p>
          <a:endParaRPr lang="en-US"/>
        </a:p>
      </dgm:t>
    </dgm:pt>
    <dgm:pt modelId="{5FFDDAB1-E599-468B-9849-C3B3D0D9F710}">
      <dgm:prSet/>
      <dgm:spPr/>
      <dgm:t>
        <a:bodyPr/>
        <a:lstStyle/>
        <a:p>
          <a:r>
            <a:rPr lang="en-US" b="1" dirty="0"/>
            <a:t>MAE</a:t>
          </a:r>
          <a:r>
            <a:rPr lang="en-US" dirty="0"/>
            <a:t> and </a:t>
          </a:r>
          <a:r>
            <a:rPr lang="en-US" b="1" dirty="0"/>
            <a:t>MAPE</a:t>
          </a:r>
          <a:r>
            <a:rPr lang="en-US" dirty="0"/>
            <a:t> were used to assess performance.</a:t>
          </a:r>
        </a:p>
      </dgm:t>
    </dgm:pt>
    <dgm:pt modelId="{AC124AB9-D294-4ED6-AFF5-7D7D7DD91096}" type="parTrans" cxnId="{FDE7A6E6-DB10-4F34-9CF3-5EA6F1C83473}">
      <dgm:prSet/>
      <dgm:spPr/>
      <dgm:t>
        <a:bodyPr/>
        <a:lstStyle/>
        <a:p>
          <a:endParaRPr lang="en-US"/>
        </a:p>
      </dgm:t>
    </dgm:pt>
    <dgm:pt modelId="{4293366B-48B6-4913-824F-3E5FFAE2A9AA}" type="sibTrans" cxnId="{FDE7A6E6-DB10-4F34-9CF3-5EA6F1C83473}">
      <dgm:prSet/>
      <dgm:spPr/>
      <dgm:t>
        <a:bodyPr/>
        <a:lstStyle/>
        <a:p>
          <a:endParaRPr lang="en-US"/>
        </a:p>
      </dgm:t>
    </dgm:pt>
    <dgm:pt modelId="{716D5B89-D89B-4FBB-9F42-6206043C1059}">
      <dgm:prSet/>
      <dgm:spPr/>
      <dgm:t>
        <a:bodyPr/>
        <a:lstStyle/>
        <a:p>
          <a:pPr>
            <a:buNone/>
          </a:pPr>
          <a:r>
            <a:rPr lang="en-US" dirty="0"/>
            <a:t>• </a:t>
          </a:r>
          <a:r>
            <a:rPr lang="en-US" b="1" dirty="0"/>
            <a:t>Ridge Regression</a:t>
          </a:r>
          <a:r>
            <a:rPr lang="en-US" dirty="0"/>
            <a:t>: Similar to Linear Regression but includes a penalty to prevent overfitting when using many features.</a:t>
          </a:r>
        </a:p>
      </dgm:t>
    </dgm:pt>
    <dgm:pt modelId="{10D0F4B0-CDB5-494B-A29E-05410722427B}" type="parTrans" cxnId="{34355248-241B-4E18-855F-9BBC8A144E76}">
      <dgm:prSet/>
      <dgm:spPr/>
      <dgm:t>
        <a:bodyPr/>
        <a:lstStyle/>
        <a:p>
          <a:endParaRPr lang="en-US"/>
        </a:p>
      </dgm:t>
    </dgm:pt>
    <dgm:pt modelId="{FD963BD3-CF67-4C8F-B0FA-2373F06F50CD}" type="sibTrans" cxnId="{34355248-241B-4E18-855F-9BBC8A144E76}">
      <dgm:prSet/>
      <dgm:spPr/>
      <dgm:t>
        <a:bodyPr/>
        <a:lstStyle/>
        <a:p>
          <a:endParaRPr lang="en-US"/>
        </a:p>
      </dgm:t>
    </dgm:pt>
    <dgm:pt modelId="{78917F0F-A37C-459B-A53C-D40173F92237}">
      <dgm:prSet/>
      <dgm:spPr/>
      <dgm:t>
        <a:bodyPr/>
        <a:lstStyle/>
        <a:p>
          <a:pPr>
            <a:buNone/>
          </a:pPr>
          <a:r>
            <a:rPr lang="en-US" dirty="0"/>
            <a:t>• </a:t>
          </a:r>
          <a:r>
            <a:rPr lang="en-US" b="1" dirty="0"/>
            <a:t>Gradient Boosting</a:t>
          </a:r>
          <a:r>
            <a:rPr lang="en-US" dirty="0"/>
            <a:t>: Builds multiple small decision trees and combines them for improved accuracy.</a:t>
          </a:r>
        </a:p>
      </dgm:t>
    </dgm:pt>
    <dgm:pt modelId="{58ED69E7-532C-49F4-97B2-12A4E86080B9}" type="parTrans" cxnId="{3673C419-11BC-4859-A3EF-E0DD29D65870}">
      <dgm:prSet/>
      <dgm:spPr/>
      <dgm:t>
        <a:bodyPr/>
        <a:lstStyle/>
        <a:p>
          <a:endParaRPr lang="en-US"/>
        </a:p>
      </dgm:t>
    </dgm:pt>
    <dgm:pt modelId="{E27752BB-709D-4931-8F56-C0424CBC8134}" type="sibTrans" cxnId="{3673C419-11BC-4859-A3EF-E0DD29D65870}">
      <dgm:prSet/>
      <dgm:spPr/>
      <dgm:t>
        <a:bodyPr/>
        <a:lstStyle/>
        <a:p>
          <a:endParaRPr lang="en-US"/>
        </a:p>
      </dgm:t>
    </dgm:pt>
    <dgm:pt modelId="{6F338ACB-F977-4B3B-812C-9A1F19BAE617}">
      <dgm:prSet/>
      <dgm:spPr/>
      <dgm:t>
        <a:bodyPr/>
        <a:lstStyle/>
        <a:p>
          <a:pPr>
            <a:buNone/>
          </a:pPr>
          <a:r>
            <a:rPr lang="en-US" dirty="0"/>
            <a:t>• </a:t>
          </a:r>
          <a:r>
            <a:rPr lang="en-US" b="1" dirty="0"/>
            <a:t>SARIMA</a:t>
          </a:r>
          <a:r>
            <a:rPr lang="en-US" dirty="0"/>
            <a:t>: Designed for time series data; captures seasonality and trends</a:t>
          </a:r>
        </a:p>
      </dgm:t>
    </dgm:pt>
    <dgm:pt modelId="{DA8F0055-BD34-4343-B2D0-385E449D7FA8}" type="parTrans" cxnId="{BBB3906E-876D-42F8-99DC-B078C1258171}">
      <dgm:prSet/>
      <dgm:spPr/>
      <dgm:t>
        <a:bodyPr/>
        <a:lstStyle/>
        <a:p>
          <a:endParaRPr lang="en-US"/>
        </a:p>
      </dgm:t>
    </dgm:pt>
    <dgm:pt modelId="{3FE92ADB-AAD6-4021-873A-C14FA3796520}" type="sibTrans" cxnId="{BBB3906E-876D-42F8-99DC-B078C1258171}">
      <dgm:prSet/>
      <dgm:spPr/>
      <dgm:t>
        <a:bodyPr/>
        <a:lstStyle/>
        <a:p>
          <a:endParaRPr lang="en-US"/>
        </a:p>
      </dgm:t>
    </dgm:pt>
    <dgm:pt modelId="{5C20889D-0D18-49BA-A74C-72ECE5E4CC09}">
      <dgm:prSet/>
      <dgm:spPr/>
      <dgm:t>
        <a:bodyPr/>
        <a:lstStyle/>
        <a:p>
          <a:pPr>
            <a:buNone/>
          </a:pPr>
          <a:r>
            <a:rPr lang="en-US"/>
            <a:t>• Split data into training and testing periods.</a:t>
          </a:r>
        </a:p>
      </dgm:t>
    </dgm:pt>
    <dgm:pt modelId="{33CC3B3F-6E9A-4AE8-83A7-45FBCEA1A5DA}" type="parTrans" cxnId="{79DFD108-D9A7-4BEB-B80A-67F20FAB570F}">
      <dgm:prSet/>
      <dgm:spPr/>
      <dgm:t>
        <a:bodyPr/>
        <a:lstStyle/>
        <a:p>
          <a:endParaRPr lang="en-US"/>
        </a:p>
      </dgm:t>
    </dgm:pt>
    <dgm:pt modelId="{F3590929-3EE9-461E-90EB-67983944868A}" type="sibTrans" cxnId="{79DFD108-D9A7-4BEB-B80A-67F20FAB570F}">
      <dgm:prSet/>
      <dgm:spPr/>
      <dgm:t>
        <a:bodyPr/>
        <a:lstStyle/>
        <a:p>
          <a:endParaRPr lang="en-US"/>
        </a:p>
      </dgm:t>
    </dgm:pt>
    <dgm:pt modelId="{0FF575F9-297E-4F43-871F-94A961944860}">
      <dgm:prSet/>
      <dgm:spPr/>
      <dgm:t>
        <a:bodyPr/>
        <a:lstStyle/>
        <a:p>
          <a:pPr>
            <a:buNone/>
          </a:pPr>
          <a:r>
            <a:rPr lang="en-US" dirty="0"/>
            <a:t>• Evaluated model performance based on predictive accuracy and stability.</a:t>
          </a:r>
        </a:p>
      </dgm:t>
    </dgm:pt>
    <dgm:pt modelId="{7700CB2A-F29D-4BCF-ABCC-98BD7BD24A07}" type="parTrans" cxnId="{5B07C139-99C7-44C5-842F-859B94E92C79}">
      <dgm:prSet/>
      <dgm:spPr/>
      <dgm:t>
        <a:bodyPr/>
        <a:lstStyle/>
        <a:p>
          <a:endParaRPr lang="en-US"/>
        </a:p>
      </dgm:t>
    </dgm:pt>
    <dgm:pt modelId="{D2C539CA-8205-4AB9-A934-A54D4E239532}" type="sibTrans" cxnId="{5B07C139-99C7-44C5-842F-859B94E92C79}">
      <dgm:prSet/>
      <dgm:spPr/>
      <dgm:t>
        <a:bodyPr/>
        <a:lstStyle/>
        <a:p>
          <a:endParaRPr lang="en-US"/>
        </a:p>
      </dgm:t>
    </dgm:pt>
    <dgm:pt modelId="{82C15016-EBE9-4593-9021-86463920711C}" type="pres">
      <dgm:prSet presAssocID="{CEC37296-896A-4667-A377-9DC692627B0E}" presName="linear" presStyleCnt="0">
        <dgm:presLayoutVars>
          <dgm:dir/>
          <dgm:animLvl val="lvl"/>
          <dgm:resizeHandles val="exact"/>
        </dgm:presLayoutVars>
      </dgm:prSet>
      <dgm:spPr/>
    </dgm:pt>
    <dgm:pt modelId="{F53681F9-7CD8-4353-8C73-E9A43DAF45BC}" type="pres">
      <dgm:prSet presAssocID="{3959987D-9C5D-408B-8763-80A55240D159}" presName="parentLin" presStyleCnt="0"/>
      <dgm:spPr/>
    </dgm:pt>
    <dgm:pt modelId="{4A64D515-58A1-4F85-97DB-E13C26F8C297}" type="pres">
      <dgm:prSet presAssocID="{3959987D-9C5D-408B-8763-80A55240D159}" presName="parentLeftMargin" presStyleLbl="node1" presStyleIdx="0" presStyleCnt="4"/>
      <dgm:spPr/>
    </dgm:pt>
    <dgm:pt modelId="{1F79F604-F4C8-4C85-9EDD-F1600161E624}" type="pres">
      <dgm:prSet presAssocID="{3959987D-9C5D-408B-8763-80A55240D1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8637D7-0DE9-47A2-8F05-16F6438C77CE}" type="pres">
      <dgm:prSet presAssocID="{3959987D-9C5D-408B-8763-80A55240D159}" presName="negativeSpace" presStyleCnt="0"/>
      <dgm:spPr/>
    </dgm:pt>
    <dgm:pt modelId="{EDEB5D51-3C43-4ABA-AEBB-E8E0FFB42008}" type="pres">
      <dgm:prSet presAssocID="{3959987D-9C5D-408B-8763-80A55240D159}" presName="childText" presStyleLbl="conFgAcc1" presStyleIdx="0" presStyleCnt="4">
        <dgm:presLayoutVars>
          <dgm:bulletEnabled val="1"/>
        </dgm:presLayoutVars>
      </dgm:prSet>
      <dgm:spPr/>
    </dgm:pt>
    <dgm:pt modelId="{660D7EAE-36DE-4C03-87FB-E82210B327A7}" type="pres">
      <dgm:prSet presAssocID="{1F473718-533C-4286-814A-431F4B6CA330}" presName="spaceBetweenRectangles" presStyleCnt="0"/>
      <dgm:spPr/>
    </dgm:pt>
    <dgm:pt modelId="{E1A4D0A1-2B43-4C56-BF86-334DF4EC5FB3}" type="pres">
      <dgm:prSet presAssocID="{F6B9D34A-196A-4AFB-91EC-F38A11A0ACDF}" presName="parentLin" presStyleCnt="0"/>
      <dgm:spPr/>
    </dgm:pt>
    <dgm:pt modelId="{72FC7954-17ED-4343-B310-6FFE2F18E1C1}" type="pres">
      <dgm:prSet presAssocID="{F6B9D34A-196A-4AFB-91EC-F38A11A0ACDF}" presName="parentLeftMargin" presStyleLbl="node1" presStyleIdx="0" presStyleCnt="4"/>
      <dgm:spPr/>
    </dgm:pt>
    <dgm:pt modelId="{49324498-8D1F-480F-A7ED-BF19DF686C9E}" type="pres">
      <dgm:prSet presAssocID="{F6B9D34A-196A-4AFB-91EC-F38A11A0AC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BA081D-F6AF-4E91-A548-32C1C88B9DEA}" type="pres">
      <dgm:prSet presAssocID="{F6B9D34A-196A-4AFB-91EC-F38A11A0ACDF}" presName="negativeSpace" presStyleCnt="0"/>
      <dgm:spPr/>
    </dgm:pt>
    <dgm:pt modelId="{A12DA7D4-5007-41B7-B229-D36A9B4E5284}" type="pres">
      <dgm:prSet presAssocID="{F6B9D34A-196A-4AFB-91EC-F38A11A0ACDF}" presName="childText" presStyleLbl="conFgAcc1" presStyleIdx="1" presStyleCnt="4">
        <dgm:presLayoutVars>
          <dgm:bulletEnabled val="1"/>
        </dgm:presLayoutVars>
      </dgm:prSet>
      <dgm:spPr/>
    </dgm:pt>
    <dgm:pt modelId="{E03EC339-7FB6-4DAE-A837-1CD743EF8B6D}" type="pres">
      <dgm:prSet presAssocID="{6DA1F0F1-1D1D-4628-A194-335EE513AE6A}" presName="spaceBetweenRectangles" presStyleCnt="0"/>
      <dgm:spPr/>
    </dgm:pt>
    <dgm:pt modelId="{F404566E-F67E-46BC-9067-7DEA80CEF79B}" type="pres">
      <dgm:prSet presAssocID="{E1B8DD7E-F6AA-4B72-BD50-825C05131FC1}" presName="parentLin" presStyleCnt="0"/>
      <dgm:spPr/>
    </dgm:pt>
    <dgm:pt modelId="{FA1CC558-74A6-4865-A944-8FCEE770A724}" type="pres">
      <dgm:prSet presAssocID="{E1B8DD7E-F6AA-4B72-BD50-825C05131FC1}" presName="parentLeftMargin" presStyleLbl="node1" presStyleIdx="1" presStyleCnt="4"/>
      <dgm:spPr/>
    </dgm:pt>
    <dgm:pt modelId="{20426015-BF06-4989-B12C-6C42DA0DEE45}" type="pres">
      <dgm:prSet presAssocID="{E1B8DD7E-F6AA-4B72-BD50-825C05131F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BF1C0C-0933-43DE-9AE5-60CD871375F2}" type="pres">
      <dgm:prSet presAssocID="{E1B8DD7E-F6AA-4B72-BD50-825C05131FC1}" presName="negativeSpace" presStyleCnt="0"/>
      <dgm:spPr/>
    </dgm:pt>
    <dgm:pt modelId="{BC6BC341-3780-48A6-B066-30C516E4E1E4}" type="pres">
      <dgm:prSet presAssocID="{E1B8DD7E-F6AA-4B72-BD50-825C05131FC1}" presName="childText" presStyleLbl="conFgAcc1" presStyleIdx="2" presStyleCnt="4">
        <dgm:presLayoutVars>
          <dgm:bulletEnabled val="1"/>
        </dgm:presLayoutVars>
      </dgm:prSet>
      <dgm:spPr/>
    </dgm:pt>
    <dgm:pt modelId="{2FBEB4D7-93EE-4B63-899D-DD65E67E49CF}" type="pres">
      <dgm:prSet presAssocID="{D271E3F1-A105-43D1-AB90-8AEF6C1378A4}" presName="spaceBetweenRectangles" presStyleCnt="0"/>
      <dgm:spPr/>
    </dgm:pt>
    <dgm:pt modelId="{1DC8D5ED-47E2-4388-9997-F59A43735293}" type="pres">
      <dgm:prSet presAssocID="{42055FD9-236F-46B0-B36B-CF21CF81112A}" presName="parentLin" presStyleCnt="0"/>
      <dgm:spPr/>
    </dgm:pt>
    <dgm:pt modelId="{6A08FED1-CAB1-4563-9ACD-521E5FF2B982}" type="pres">
      <dgm:prSet presAssocID="{42055FD9-236F-46B0-B36B-CF21CF81112A}" presName="parentLeftMargin" presStyleLbl="node1" presStyleIdx="2" presStyleCnt="4"/>
      <dgm:spPr/>
    </dgm:pt>
    <dgm:pt modelId="{0A7F21B1-A6BA-41A4-950F-AB0AB618F44F}" type="pres">
      <dgm:prSet presAssocID="{42055FD9-236F-46B0-B36B-CF21CF81112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0C301F9-144D-4F49-88EF-0EC71770B56B}" type="pres">
      <dgm:prSet presAssocID="{42055FD9-236F-46B0-B36B-CF21CF81112A}" presName="negativeSpace" presStyleCnt="0"/>
      <dgm:spPr/>
    </dgm:pt>
    <dgm:pt modelId="{D2625220-74E4-4B0F-A58A-03BDBE06D2CB}" type="pres">
      <dgm:prSet presAssocID="{42055FD9-236F-46B0-B36B-CF21CF81112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62B2700-FE2C-465F-A603-CB9A5162408E}" srcId="{CEC37296-896A-4667-A377-9DC692627B0E}" destId="{F6B9D34A-196A-4AFB-91EC-F38A11A0ACDF}" srcOrd="1" destOrd="0" parTransId="{8FCE66FD-4146-4E0E-909D-7859C3E7E0AB}" sibTransId="{6DA1F0F1-1D1D-4628-A194-335EE513AE6A}"/>
    <dgm:cxn modelId="{3A9B5007-041C-4FCB-9029-41B436CBC911}" type="presOf" srcId="{1EFB9219-9C1C-4541-8CB8-D8D9827E8873}" destId="{EDEB5D51-3C43-4ABA-AEBB-E8E0FFB42008}" srcOrd="0" destOrd="0" presId="urn:microsoft.com/office/officeart/2005/8/layout/list1"/>
    <dgm:cxn modelId="{79DFD108-D9A7-4BEB-B80A-67F20FAB570F}" srcId="{E1B8DD7E-F6AA-4B72-BD50-825C05131FC1}" destId="{5C20889D-0D18-49BA-A74C-72ECE5E4CC09}" srcOrd="1" destOrd="0" parTransId="{33CC3B3F-6E9A-4AE8-83A7-45FBCEA1A5DA}" sibTransId="{F3590929-3EE9-461E-90EB-67983944868A}"/>
    <dgm:cxn modelId="{358FA009-A703-4FA3-9B90-09F97CFDEA72}" type="presOf" srcId="{716D5B89-D89B-4FBB-9F42-6206043C1059}" destId="{A12DA7D4-5007-41B7-B229-D36A9B4E5284}" srcOrd="0" destOrd="1" presId="urn:microsoft.com/office/officeart/2005/8/layout/list1"/>
    <dgm:cxn modelId="{B28E9D0E-8660-4732-B448-A3002D9653E4}" type="presOf" srcId="{3959987D-9C5D-408B-8763-80A55240D159}" destId="{1F79F604-F4C8-4C85-9EDD-F1600161E624}" srcOrd="1" destOrd="0" presId="urn:microsoft.com/office/officeart/2005/8/layout/list1"/>
    <dgm:cxn modelId="{E9E54515-2F0D-44BA-AE62-5718505C5D5B}" srcId="{E1B8DD7E-F6AA-4B72-BD50-825C05131FC1}" destId="{E59D1691-AB58-4DE3-91D2-E1464E8EAE2F}" srcOrd="0" destOrd="0" parTransId="{DE03FBBE-C18B-4EF7-A0D9-9F6856652F32}" sibTransId="{592ADFD2-ABA6-43AF-A853-C3C0CD3500A2}"/>
    <dgm:cxn modelId="{3673C419-11BC-4859-A3EF-E0DD29D65870}" srcId="{F6B9D34A-196A-4AFB-91EC-F38A11A0ACDF}" destId="{78917F0F-A37C-459B-A53C-D40173F92237}" srcOrd="2" destOrd="0" parTransId="{58ED69E7-532C-49F4-97B2-12A4E86080B9}" sibTransId="{E27752BB-709D-4931-8F56-C0424CBC8134}"/>
    <dgm:cxn modelId="{7148CD1A-E9A9-4283-BAC0-8663E40BA0B0}" type="presOf" srcId="{E1B8DD7E-F6AA-4B72-BD50-825C05131FC1}" destId="{FA1CC558-74A6-4865-A944-8FCEE770A724}" srcOrd="0" destOrd="0" presId="urn:microsoft.com/office/officeart/2005/8/layout/list1"/>
    <dgm:cxn modelId="{F40FF01C-D6D1-490E-B723-3B0BA9165FA4}" type="presOf" srcId="{5C20889D-0D18-49BA-A74C-72ECE5E4CC09}" destId="{BC6BC341-3780-48A6-B066-30C516E4E1E4}" srcOrd="0" destOrd="1" presId="urn:microsoft.com/office/officeart/2005/8/layout/list1"/>
    <dgm:cxn modelId="{DEBD2B24-EE8C-4478-B666-C2CD5C2DDF75}" srcId="{F6B9D34A-196A-4AFB-91EC-F38A11A0ACDF}" destId="{4352C327-EF98-48CC-8C8E-98620E18ED01}" srcOrd="0" destOrd="0" parTransId="{1BABA2CA-5399-4C20-805B-75AA0D474EE9}" sibTransId="{7199B3A3-45C9-409E-9BCB-45B6E70133EB}"/>
    <dgm:cxn modelId="{FD90A429-6E01-4BA8-BACA-631AC8347955}" type="presOf" srcId="{42055FD9-236F-46B0-B36B-CF21CF81112A}" destId="{6A08FED1-CAB1-4563-9ACD-521E5FF2B982}" srcOrd="0" destOrd="0" presId="urn:microsoft.com/office/officeart/2005/8/layout/list1"/>
    <dgm:cxn modelId="{B5A26333-21EA-41C6-9C70-1ABB3F61700F}" srcId="{CEC37296-896A-4667-A377-9DC692627B0E}" destId="{E1B8DD7E-F6AA-4B72-BD50-825C05131FC1}" srcOrd="2" destOrd="0" parTransId="{30E0FC32-D0E4-4173-A562-43691351310F}" sibTransId="{D271E3F1-A105-43D1-AB90-8AEF6C1378A4}"/>
    <dgm:cxn modelId="{5B07C139-99C7-44C5-842F-859B94E92C79}" srcId="{E1B8DD7E-F6AA-4B72-BD50-825C05131FC1}" destId="{0FF575F9-297E-4F43-871F-94A961944860}" srcOrd="2" destOrd="0" parTransId="{7700CB2A-F29D-4BCF-ABCC-98BD7BD24A07}" sibTransId="{D2C539CA-8205-4AB9-A934-A54D4E239532}"/>
    <dgm:cxn modelId="{D1360942-8D10-4FAA-A62D-0D3F5D407A8C}" type="presOf" srcId="{42055FD9-236F-46B0-B36B-CF21CF81112A}" destId="{0A7F21B1-A6BA-41A4-950F-AB0AB618F44F}" srcOrd="1" destOrd="0" presId="urn:microsoft.com/office/officeart/2005/8/layout/list1"/>
    <dgm:cxn modelId="{DED9AE44-F43F-420D-8CCF-78DD2E75329E}" type="presOf" srcId="{6F338ACB-F977-4B3B-812C-9A1F19BAE617}" destId="{A12DA7D4-5007-41B7-B229-D36A9B4E5284}" srcOrd="0" destOrd="3" presId="urn:microsoft.com/office/officeart/2005/8/layout/list1"/>
    <dgm:cxn modelId="{34355248-241B-4E18-855F-9BBC8A144E76}" srcId="{F6B9D34A-196A-4AFB-91EC-F38A11A0ACDF}" destId="{716D5B89-D89B-4FBB-9F42-6206043C1059}" srcOrd="1" destOrd="0" parTransId="{10D0F4B0-CDB5-494B-A29E-05410722427B}" sibTransId="{FD963BD3-CF67-4C8F-B0FA-2373F06F50CD}"/>
    <dgm:cxn modelId="{BBB3906E-876D-42F8-99DC-B078C1258171}" srcId="{F6B9D34A-196A-4AFB-91EC-F38A11A0ACDF}" destId="{6F338ACB-F977-4B3B-812C-9A1F19BAE617}" srcOrd="3" destOrd="0" parTransId="{DA8F0055-BD34-4343-B2D0-385E449D7FA8}" sibTransId="{3FE92ADB-AAD6-4021-873A-C14FA3796520}"/>
    <dgm:cxn modelId="{50113A4F-4188-4102-87E7-2BC3B39B136B}" type="presOf" srcId="{F6B9D34A-196A-4AFB-91EC-F38A11A0ACDF}" destId="{49324498-8D1F-480F-A7ED-BF19DF686C9E}" srcOrd="1" destOrd="0" presId="urn:microsoft.com/office/officeart/2005/8/layout/list1"/>
    <dgm:cxn modelId="{A0304F7F-85A3-4177-996B-FB441BDD521A}" type="presOf" srcId="{E1B8DD7E-F6AA-4B72-BD50-825C05131FC1}" destId="{20426015-BF06-4989-B12C-6C42DA0DEE45}" srcOrd="1" destOrd="0" presId="urn:microsoft.com/office/officeart/2005/8/layout/list1"/>
    <dgm:cxn modelId="{71498A94-1B47-475C-9241-1AD92ECB9BCA}" type="presOf" srcId="{F6B9D34A-196A-4AFB-91EC-F38A11A0ACDF}" destId="{72FC7954-17ED-4343-B310-6FFE2F18E1C1}" srcOrd="0" destOrd="0" presId="urn:microsoft.com/office/officeart/2005/8/layout/list1"/>
    <dgm:cxn modelId="{F4295D99-7D7D-40B6-A89E-F319095DA70D}" type="presOf" srcId="{4352C327-EF98-48CC-8C8E-98620E18ED01}" destId="{A12DA7D4-5007-41B7-B229-D36A9B4E5284}" srcOrd="0" destOrd="0" presId="urn:microsoft.com/office/officeart/2005/8/layout/list1"/>
    <dgm:cxn modelId="{D33B5DAC-A010-4E5B-B71D-11ECD1EEE932}" srcId="{3959987D-9C5D-408B-8763-80A55240D159}" destId="{1EFB9219-9C1C-4541-8CB8-D8D9827E8873}" srcOrd="0" destOrd="0" parTransId="{3631D1C9-705B-4D69-A5CD-3AE6B0292821}" sibTransId="{48056A8F-84A9-49B5-B0C6-F14A4DE8C936}"/>
    <dgm:cxn modelId="{BA5DEAAE-D955-4F91-A8C3-F3C9804085F9}" type="presOf" srcId="{CEC37296-896A-4667-A377-9DC692627B0E}" destId="{82C15016-EBE9-4593-9021-86463920711C}" srcOrd="0" destOrd="0" presId="urn:microsoft.com/office/officeart/2005/8/layout/list1"/>
    <dgm:cxn modelId="{A8A543B0-80D7-4AD8-B9BE-E024E15406A5}" type="presOf" srcId="{0FF575F9-297E-4F43-871F-94A961944860}" destId="{BC6BC341-3780-48A6-B066-30C516E4E1E4}" srcOrd="0" destOrd="2" presId="urn:microsoft.com/office/officeart/2005/8/layout/list1"/>
    <dgm:cxn modelId="{8561D0BA-3B46-48A6-B66D-4B15B1A43696}" type="presOf" srcId="{3959987D-9C5D-408B-8763-80A55240D159}" destId="{4A64D515-58A1-4F85-97DB-E13C26F8C297}" srcOrd="0" destOrd="0" presId="urn:microsoft.com/office/officeart/2005/8/layout/list1"/>
    <dgm:cxn modelId="{B15B92C1-82E8-4492-9D31-AFF6F9722FD0}" srcId="{CEC37296-896A-4667-A377-9DC692627B0E}" destId="{42055FD9-236F-46B0-B36B-CF21CF81112A}" srcOrd="3" destOrd="0" parTransId="{DC6FA932-7FC5-467A-B9FA-221C44986A48}" sibTransId="{1D2A03EF-5518-40AB-8823-067D163A3092}"/>
    <dgm:cxn modelId="{C84CEFC4-CAE5-4B48-A63D-F6EE2A9FB166}" srcId="{CEC37296-896A-4667-A377-9DC692627B0E}" destId="{3959987D-9C5D-408B-8763-80A55240D159}" srcOrd="0" destOrd="0" parTransId="{2BBC7AEF-79DF-4CA2-973D-D7DDC2C3E7B2}" sibTransId="{1F473718-533C-4286-814A-431F4B6CA330}"/>
    <dgm:cxn modelId="{B18E52CF-621D-4A82-BFDC-F87FBB9862F5}" type="presOf" srcId="{E59D1691-AB58-4DE3-91D2-E1464E8EAE2F}" destId="{BC6BC341-3780-48A6-B066-30C516E4E1E4}" srcOrd="0" destOrd="0" presId="urn:microsoft.com/office/officeart/2005/8/layout/list1"/>
    <dgm:cxn modelId="{1237EBD6-3F87-43AC-9DAF-3D01994CA77B}" type="presOf" srcId="{78917F0F-A37C-459B-A53C-D40173F92237}" destId="{A12DA7D4-5007-41B7-B229-D36A9B4E5284}" srcOrd="0" destOrd="2" presId="urn:microsoft.com/office/officeart/2005/8/layout/list1"/>
    <dgm:cxn modelId="{7B04B9E1-E4A5-4E3C-95BF-CD906AAE03BB}" type="presOf" srcId="{5FFDDAB1-E599-468B-9849-C3B3D0D9F710}" destId="{D2625220-74E4-4B0F-A58A-03BDBE06D2CB}" srcOrd="0" destOrd="0" presId="urn:microsoft.com/office/officeart/2005/8/layout/list1"/>
    <dgm:cxn modelId="{FDE7A6E6-DB10-4F34-9CF3-5EA6F1C83473}" srcId="{42055FD9-236F-46B0-B36B-CF21CF81112A}" destId="{5FFDDAB1-E599-468B-9849-C3B3D0D9F710}" srcOrd="0" destOrd="0" parTransId="{AC124AB9-D294-4ED6-AFF5-7D7D7DD91096}" sibTransId="{4293366B-48B6-4913-824F-3E5FFAE2A9AA}"/>
    <dgm:cxn modelId="{B4448FE6-A762-4CAF-A343-719C671E3833}" type="presParOf" srcId="{82C15016-EBE9-4593-9021-86463920711C}" destId="{F53681F9-7CD8-4353-8C73-E9A43DAF45BC}" srcOrd="0" destOrd="0" presId="urn:microsoft.com/office/officeart/2005/8/layout/list1"/>
    <dgm:cxn modelId="{DBDF5A1B-1863-4003-AE69-FD6153CA09B1}" type="presParOf" srcId="{F53681F9-7CD8-4353-8C73-E9A43DAF45BC}" destId="{4A64D515-58A1-4F85-97DB-E13C26F8C297}" srcOrd="0" destOrd="0" presId="urn:microsoft.com/office/officeart/2005/8/layout/list1"/>
    <dgm:cxn modelId="{80C3C505-FACC-47A6-812F-B8112806B288}" type="presParOf" srcId="{F53681F9-7CD8-4353-8C73-E9A43DAF45BC}" destId="{1F79F604-F4C8-4C85-9EDD-F1600161E624}" srcOrd="1" destOrd="0" presId="urn:microsoft.com/office/officeart/2005/8/layout/list1"/>
    <dgm:cxn modelId="{661A7B62-BB95-4D06-92CE-7E7A391A33DA}" type="presParOf" srcId="{82C15016-EBE9-4593-9021-86463920711C}" destId="{808637D7-0DE9-47A2-8F05-16F6438C77CE}" srcOrd="1" destOrd="0" presId="urn:microsoft.com/office/officeart/2005/8/layout/list1"/>
    <dgm:cxn modelId="{62BE41AC-0777-4AD4-811A-1C40D911B5E5}" type="presParOf" srcId="{82C15016-EBE9-4593-9021-86463920711C}" destId="{EDEB5D51-3C43-4ABA-AEBB-E8E0FFB42008}" srcOrd="2" destOrd="0" presId="urn:microsoft.com/office/officeart/2005/8/layout/list1"/>
    <dgm:cxn modelId="{27052741-F670-4D65-8B24-4B332199240C}" type="presParOf" srcId="{82C15016-EBE9-4593-9021-86463920711C}" destId="{660D7EAE-36DE-4C03-87FB-E82210B327A7}" srcOrd="3" destOrd="0" presId="urn:microsoft.com/office/officeart/2005/8/layout/list1"/>
    <dgm:cxn modelId="{A4BF9F0E-E552-47AF-8957-B435DCA7C851}" type="presParOf" srcId="{82C15016-EBE9-4593-9021-86463920711C}" destId="{E1A4D0A1-2B43-4C56-BF86-334DF4EC5FB3}" srcOrd="4" destOrd="0" presId="urn:microsoft.com/office/officeart/2005/8/layout/list1"/>
    <dgm:cxn modelId="{9D4172E3-5FCB-48BE-AAB3-1EEF46015DF1}" type="presParOf" srcId="{E1A4D0A1-2B43-4C56-BF86-334DF4EC5FB3}" destId="{72FC7954-17ED-4343-B310-6FFE2F18E1C1}" srcOrd="0" destOrd="0" presId="urn:microsoft.com/office/officeart/2005/8/layout/list1"/>
    <dgm:cxn modelId="{5FB6D239-BA5E-4B27-9DFD-B6348795BF2A}" type="presParOf" srcId="{E1A4D0A1-2B43-4C56-BF86-334DF4EC5FB3}" destId="{49324498-8D1F-480F-A7ED-BF19DF686C9E}" srcOrd="1" destOrd="0" presId="urn:microsoft.com/office/officeart/2005/8/layout/list1"/>
    <dgm:cxn modelId="{71B08C5A-4190-4D52-A3CD-DDF5B30E4C6B}" type="presParOf" srcId="{82C15016-EBE9-4593-9021-86463920711C}" destId="{44BA081D-F6AF-4E91-A548-32C1C88B9DEA}" srcOrd="5" destOrd="0" presId="urn:microsoft.com/office/officeart/2005/8/layout/list1"/>
    <dgm:cxn modelId="{76EFC96C-EE60-4DCE-A7E0-9067DBDD3583}" type="presParOf" srcId="{82C15016-EBE9-4593-9021-86463920711C}" destId="{A12DA7D4-5007-41B7-B229-D36A9B4E5284}" srcOrd="6" destOrd="0" presId="urn:microsoft.com/office/officeart/2005/8/layout/list1"/>
    <dgm:cxn modelId="{BD56EB4B-7D81-4549-9A15-B309B709CFC4}" type="presParOf" srcId="{82C15016-EBE9-4593-9021-86463920711C}" destId="{E03EC339-7FB6-4DAE-A837-1CD743EF8B6D}" srcOrd="7" destOrd="0" presId="urn:microsoft.com/office/officeart/2005/8/layout/list1"/>
    <dgm:cxn modelId="{0C907F73-AA2D-47BB-917F-9C4EF6DF1E6A}" type="presParOf" srcId="{82C15016-EBE9-4593-9021-86463920711C}" destId="{F404566E-F67E-46BC-9067-7DEA80CEF79B}" srcOrd="8" destOrd="0" presId="urn:microsoft.com/office/officeart/2005/8/layout/list1"/>
    <dgm:cxn modelId="{94C35493-94CA-4294-BF42-47459AF8E100}" type="presParOf" srcId="{F404566E-F67E-46BC-9067-7DEA80CEF79B}" destId="{FA1CC558-74A6-4865-A944-8FCEE770A724}" srcOrd="0" destOrd="0" presId="urn:microsoft.com/office/officeart/2005/8/layout/list1"/>
    <dgm:cxn modelId="{BAAFA02D-7287-43FE-84BC-4F5D090FB9EF}" type="presParOf" srcId="{F404566E-F67E-46BC-9067-7DEA80CEF79B}" destId="{20426015-BF06-4989-B12C-6C42DA0DEE45}" srcOrd="1" destOrd="0" presId="urn:microsoft.com/office/officeart/2005/8/layout/list1"/>
    <dgm:cxn modelId="{4EE5BE17-95A8-4493-A780-C82AC6B205F0}" type="presParOf" srcId="{82C15016-EBE9-4593-9021-86463920711C}" destId="{3ABF1C0C-0933-43DE-9AE5-60CD871375F2}" srcOrd="9" destOrd="0" presId="urn:microsoft.com/office/officeart/2005/8/layout/list1"/>
    <dgm:cxn modelId="{8F2614C4-2F03-466C-89F5-F54FFD61FFD9}" type="presParOf" srcId="{82C15016-EBE9-4593-9021-86463920711C}" destId="{BC6BC341-3780-48A6-B066-30C516E4E1E4}" srcOrd="10" destOrd="0" presId="urn:microsoft.com/office/officeart/2005/8/layout/list1"/>
    <dgm:cxn modelId="{360B7043-03A8-4949-A73E-169CB68C0674}" type="presParOf" srcId="{82C15016-EBE9-4593-9021-86463920711C}" destId="{2FBEB4D7-93EE-4B63-899D-DD65E67E49CF}" srcOrd="11" destOrd="0" presId="urn:microsoft.com/office/officeart/2005/8/layout/list1"/>
    <dgm:cxn modelId="{90289E69-067F-45A4-B68E-B7BD6C62117C}" type="presParOf" srcId="{82C15016-EBE9-4593-9021-86463920711C}" destId="{1DC8D5ED-47E2-4388-9997-F59A43735293}" srcOrd="12" destOrd="0" presId="urn:microsoft.com/office/officeart/2005/8/layout/list1"/>
    <dgm:cxn modelId="{6EE3C756-2E33-4D75-A378-4FFA52F35A36}" type="presParOf" srcId="{1DC8D5ED-47E2-4388-9997-F59A43735293}" destId="{6A08FED1-CAB1-4563-9ACD-521E5FF2B982}" srcOrd="0" destOrd="0" presId="urn:microsoft.com/office/officeart/2005/8/layout/list1"/>
    <dgm:cxn modelId="{2BCB3C23-ECAD-41E6-85EA-CAECEC38D93F}" type="presParOf" srcId="{1DC8D5ED-47E2-4388-9997-F59A43735293}" destId="{0A7F21B1-A6BA-41A4-950F-AB0AB618F44F}" srcOrd="1" destOrd="0" presId="urn:microsoft.com/office/officeart/2005/8/layout/list1"/>
    <dgm:cxn modelId="{D5CC66B5-0497-4904-B51A-058E5D49BE2C}" type="presParOf" srcId="{82C15016-EBE9-4593-9021-86463920711C}" destId="{F0C301F9-144D-4F49-88EF-0EC71770B56B}" srcOrd="13" destOrd="0" presId="urn:microsoft.com/office/officeart/2005/8/layout/list1"/>
    <dgm:cxn modelId="{2ADF8899-6DEA-4DC3-89F2-69D61430A2CF}" type="presParOf" srcId="{82C15016-EBE9-4593-9021-86463920711C}" destId="{D2625220-74E4-4B0F-A58A-03BDBE06D2C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E4473-CBA3-4C23-A2AA-B05FEE815019}">
      <dsp:nvSpPr>
        <dsp:cNvPr id="0" name=""/>
        <dsp:cNvSpPr/>
      </dsp:nvSpPr>
      <dsp:spPr>
        <a:xfrm>
          <a:off x="0" y="0"/>
          <a:ext cx="4428167" cy="8495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EF7C8-7282-493E-B591-CE00E66DCAE9}">
      <dsp:nvSpPr>
        <dsp:cNvPr id="0" name=""/>
        <dsp:cNvSpPr/>
      </dsp:nvSpPr>
      <dsp:spPr>
        <a:xfrm>
          <a:off x="257002" y="192835"/>
          <a:ext cx="467277" cy="467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08D56-5236-40BA-B6E5-28A1F507DB38}">
      <dsp:nvSpPr>
        <dsp:cNvPr id="0" name=""/>
        <dsp:cNvSpPr/>
      </dsp:nvSpPr>
      <dsp:spPr>
        <a:xfrm>
          <a:off x="981282" y="1676"/>
          <a:ext cx="3446884" cy="84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6" tIns="89916" rIns="89916" bIns="899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Which products, stores, and categories show the highest and lowest sales performance?</a:t>
          </a:r>
        </a:p>
      </dsp:txBody>
      <dsp:txXfrm>
        <a:off x="981282" y="1676"/>
        <a:ext cx="3446884" cy="849595"/>
      </dsp:txXfrm>
    </dsp:sp>
    <dsp:sp modelId="{73BF0552-5929-4CE8-BB7F-B9C570206474}">
      <dsp:nvSpPr>
        <dsp:cNvPr id="0" name=""/>
        <dsp:cNvSpPr/>
      </dsp:nvSpPr>
      <dsp:spPr>
        <a:xfrm>
          <a:off x="0" y="1063670"/>
          <a:ext cx="4428167" cy="8495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1AAF5-1D1C-47AB-A414-96FA48A37248}">
      <dsp:nvSpPr>
        <dsp:cNvPr id="0" name=""/>
        <dsp:cNvSpPr/>
      </dsp:nvSpPr>
      <dsp:spPr>
        <a:xfrm>
          <a:off x="257002" y="1254829"/>
          <a:ext cx="467277" cy="467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333DE-649C-45C3-82A7-EB2A5947B933}">
      <dsp:nvSpPr>
        <dsp:cNvPr id="0" name=""/>
        <dsp:cNvSpPr/>
      </dsp:nvSpPr>
      <dsp:spPr>
        <a:xfrm>
          <a:off x="981282" y="1063670"/>
          <a:ext cx="3446884" cy="84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6" tIns="89916" rIns="89916" bIns="899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do promotions, holidays, customer loyalty, and weather conditions affect purchasing behavior?</a:t>
          </a:r>
        </a:p>
      </dsp:txBody>
      <dsp:txXfrm>
        <a:off x="981282" y="1063670"/>
        <a:ext cx="3446884" cy="849595"/>
      </dsp:txXfrm>
    </dsp:sp>
    <dsp:sp modelId="{5F1D6516-0785-4827-86D0-6F1B823E5D75}">
      <dsp:nvSpPr>
        <dsp:cNvPr id="0" name=""/>
        <dsp:cNvSpPr/>
      </dsp:nvSpPr>
      <dsp:spPr>
        <a:xfrm>
          <a:off x="0" y="2125665"/>
          <a:ext cx="4428167" cy="8495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389FC-5973-4F38-AC6A-26C5EB1D301D}">
      <dsp:nvSpPr>
        <dsp:cNvPr id="0" name=""/>
        <dsp:cNvSpPr/>
      </dsp:nvSpPr>
      <dsp:spPr>
        <a:xfrm>
          <a:off x="257002" y="2316824"/>
          <a:ext cx="467277" cy="467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F68DD-4AC8-466F-A0E3-B307B3151810}">
      <dsp:nvSpPr>
        <dsp:cNvPr id="0" name=""/>
        <dsp:cNvSpPr/>
      </dsp:nvSpPr>
      <dsp:spPr>
        <a:xfrm>
          <a:off x="981282" y="2125665"/>
          <a:ext cx="3446884" cy="84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6" tIns="89916" rIns="89916" bIns="899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we forecast weekly sales for the upcoming year (2025) using previous year transaction data?</a:t>
          </a:r>
        </a:p>
      </dsp:txBody>
      <dsp:txXfrm>
        <a:off x="981282" y="2125665"/>
        <a:ext cx="3446884" cy="849595"/>
      </dsp:txXfrm>
    </dsp:sp>
    <dsp:sp modelId="{03DC1948-B496-4463-B65B-906DB772DDA9}">
      <dsp:nvSpPr>
        <dsp:cNvPr id="0" name=""/>
        <dsp:cNvSpPr/>
      </dsp:nvSpPr>
      <dsp:spPr>
        <a:xfrm>
          <a:off x="0" y="3187660"/>
          <a:ext cx="4428167" cy="8495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1179-6FB9-4872-BB6F-8B73D3FA779D}">
      <dsp:nvSpPr>
        <dsp:cNvPr id="0" name=""/>
        <dsp:cNvSpPr/>
      </dsp:nvSpPr>
      <dsp:spPr>
        <a:xfrm>
          <a:off x="257002" y="3378819"/>
          <a:ext cx="467277" cy="4672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22AAD-7D67-402D-8BDA-FFF9B7A3E755}">
      <dsp:nvSpPr>
        <dsp:cNvPr id="0" name=""/>
        <dsp:cNvSpPr/>
      </dsp:nvSpPr>
      <dsp:spPr>
        <a:xfrm>
          <a:off x="981282" y="3187660"/>
          <a:ext cx="3446884" cy="84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6" tIns="89916" rIns="89916" bIns="899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Which engineered or original features have the strongest influence on predicting retail demand?</a:t>
          </a:r>
        </a:p>
      </dsp:txBody>
      <dsp:txXfrm>
        <a:off x="981282" y="3187660"/>
        <a:ext cx="3446884" cy="849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B5D51-3C43-4ABA-AEBB-E8E0FFB42008}">
      <dsp:nvSpPr>
        <dsp:cNvPr id="0" name=""/>
        <dsp:cNvSpPr/>
      </dsp:nvSpPr>
      <dsp:spPr>
        <a:xfrm>
          <a:off x="0" y="284205"/>
          <a:ext cx="7589521" cy="4677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031" tIns="229108" rIns="58903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• Linear Regression, Ridge Regression, Gradient Boosting, and SARIMA.</a:t>
          </a:r>
        </a:p>
      </dsp:txBody>
      <dsp:txXfrm>
        <a:off x="0" y="284205"/>
        <a:ext cx="7589521" cy="467775"/>
      </dsp:txXfrm>
    </dsp:sp>
    <dsp:sp modelId="{1F79F604-F4C8-4C85-9EDD-F1600161E624}">
      <dsp:nvSpPr>
        <dsp:cNvPr id="0" name=""/>
        <dsp:cNvSpPr/>
      </dsp:nvSpPr>
      <dsp:spPr>
        <a:xfrm>
          <a:off x="379476" y="121845"/>
          <a:ext cx="5312664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806" tIns="0" rIns="200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Selected models:</a:t>
          </a:r>
        </a:p>
      </dsp:txBody>
      <dsp:txXfrm>
        <a:off x="395328" y="137697"/>
        <a:ext cx="5280960" cy="293016"/>
      </dsp:txXfrm>
    </dsp:sp>
    <dsp:sp modelId="{A12DA7D4-5007-41B7-B229-D36A9B4E5284}">
      <dsp:nvSpPr>
        <dsp:cNvPr id="0" name=""/>
        <dsp:cNvSpPr/>
      </dsp:nvSpPr>
      <dsp:spPr>
        <a:xfrm>
          <a:off x="0" y="973741"/>
          <a:ext cx="7589521" cy="1178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031" tIns="229108" rIns="58903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</a:t>
          </a:r>
          <a:r>
            <a:rPr lang="en-US" sz="1100" b="1" kern="1200" dirty="0"/>
            <a:t>Linear Regression</a:t>
          </a:r>
          <a:r>
            <a:rPr lang="en-US" sz="1100" kern="1200" dirty="0"/>
            <a:t>: Captures clear linear trends and simple time-based patterns.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• </a:t>
          </a:r>
          <a:r>
            <a:rPr lang="en-US" sz="1100" b="1" kern="1200" dirty="0"/>
            <a:t>Ridge Regression</a:t>
          </a:r>
          <a:r>
            <a:rPr lang="en-US" sz="1100" kern="1200" dirty="0"/>
            <a:t>: Similar to Linear Regression but includes a penalty to prevent overfitting when using many features.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• </a:t>
          </a:r>
          <a:r>
            <a:rPr lang="en-US" sz="1100" b="1" kern="1200" dirty="0"/>
            <a:t>Gradient Boosting</a:t>
          </a:r>
          <a:r>
            <a:rPr lang="en-US" sz="1100" kern="1200" dirty="0"/>
            <a:t>: Builds multiple small decision trees and combines them for improved accuracy.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• </a:t>
          </a:r>
          <a:r>
            <a:rPr lang="en-US" sz="1100" b="1" kern="1200" dirty="0"/>
            <a:t>SARIMA</a:t>
          </a:r>
          <a:r>
            <a:rPr lang="en-US" sz="1100" kern="1200" dirty="0"/>
            <a:t>: Designed for time series data; captures seasonality and trends</a:t>
          </a:r>
        </a:p>
      </dsp:txBody>
      <dsp:txXfrm>
        <a:off x="0" y="973741"/>
        <a:ext cx="7589521" cy="1178100"/>
      </dsp:txXfrm>
    </dsp:sp>
    <dsp:sp modelId="{49324498-8D1F-480F-A7ED-BF19DF686C9E}">
      <dsp:nvSpPr>
        <dsp:cNvPr id="0" name=""/>
        <dsp:cNvSpPr/>
      </dsp:nvSpPr>
      <dsp:spPr>
        <a:xfrm>
          <a:off x="379476" y="811380"/>
          <a:ext cx="5312664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806" tIns="0" rIns="200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Reasoning:</a:t>
          </a:r>
        </a:p>
      </dsp:txBody>
      <dsp:txXfrm>
        <a:off x="395328" y="827232"/>
        <a:ext cx="5280960" cy="293016"/>
      </dsp:txXfrm>
    </dsp:sp>
    <dsp:sp modelId="{BC6BC341-3780-48A6-B066-30C516E4E1E4}">
      <dsp:nvSpPr>
        <dsp:cNvPr id="0" name=""/>
        <dsp:cNvSpPr/>
      </dsp:nvSpPr>
      <dsp:spPr>
        <a:xfrm>
          <a:off x="0" y="2373601"/>
          <a:ext cx="7589521" cy="831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031" tIns="229108" rIns="58903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Trained and compared all four models on the same dataset.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/>
            <a:t>• Split data into training and testing periods.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• Evaluated model performance based on predictive accuracy and stability.</a:t>
          </a:r>
        </a:p>
      </dsp:txBody>
      <dsp:txXfrm>
        <a:off x="0" y="2373601"/>
        <a:ext cx="7589521" cy="831600"/>
      </dsp:txXfrm>
    </dsp:sp>
    <dsp:sp modelId="{20426015-BF06-4989-B12C-6C42DA0DEE45}">
      <dsp:nvSpPr>
        <dsp:cNvPr id="0" name=""/>
        <dsp:cNvSpPr/>
      </dsp:nvSpPr>
      <dsp:spPr>
        <a:xfrm>
          <a:off x="379476" y="2211241"/>
          <a:ext cx="5312664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806" tIns="0" rIns="200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Training Approach:</a:t>
          </a:r>
        </a:p>
      </dsp:txBody>
      <dsp:txXfrm>
        <a:off x="395328" y="2227093"/>
        <a:ext cx="5280960" cy="293016"/>
      </dsp:txXfrm>
    </dsp:sp>
    <dsp:sp modelId="{D2625220-74E4-4B0F-A58A-03BDBE06D2CB}">
      <dsp:nvSpPr>
        <dsp:cNvPr id="0" name=""/>
        <dsp:cNvSpPr/>
      </dsp:nvSpPr>
      <dsp:spPr>
        <a:xfrm>
          <a:off x="0" y="3426961"/>
          <a:ext cx="7589521" cy="4677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031" tIns="229108" rIns="58903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MAE</a:t>
          </a:r>
          <a:r>
            <a:rPr lang="en-US" sz="1100" kern="1200" dirty="0"/>
            <a:t> and </a:t>
          </a:r>
          <a:r>
            <a:rPr lang="en-US" sz="1100" b="1" kern="1200" dirty="0"/>
            <a:t>MAPE</a:t>
          </a:r>
          <a:r>
            <a:rPr lang="en-US" sz="1100" kern="1200" dirty="0"/>
            <a:t> were used to assess performance.</a:t>
          </a:r>
        </a:p>
      </dsp:txBody>
      <dsp:txXfrm>
        <a:off x="0" y="3426961"/>
        <a:ext cx="7589521" cy="467775"/>
      </dsp:txXfrm>
    </dsp:sp>
    <dsp:sp modelId="{0A7F21B1-A6BA-41A4-950F-AB0AB618F44F}">
      <dsp:nvSpPr>
        <dsp:cNvPr id="0" name=""/>
        <dsp:cNvSpPr/>
      </dsp:nvSpPr>
      <dsp:spPr>
        <a:xfrm>
          <a:off x="379476" y="3264601"/>
          <a:ext cx="5312664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806" tIns="0" rIns="20080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Evaluation Metrics:</a:t>
          </a:r>
        </a:p>
      </dsp:txBody>
      <dsp:txXfrm>
        <a:off x="395328" y="3280453"/>
        <a:ext cx="5280960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B5A03-21D6-4199-83C5-93E5BAC0337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216A0-3182-44FA-BF91-7633A0FE8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9b5b8a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39b5b8a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CA53FCA-E8B8-A102-17F8-7AB64767C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D9CADF6F-BB6D-F5EA-F520-B1DE90737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5F6CE9D2-5FFE-A260-9AD5-8813817FC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80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4767D618-3BDA-0794-31F7-4E1A69F8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08A9D7DE-086C-B1AE-DBA4-C7259682F5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8D3D9201-1552-D528-4204-26B1F5C35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Good [evening], everyone.</a:t>
            </a:r>
          </a:p>
          <a:p>
            <a:r>
              <a:rPr lang="en-US" dirty="0"/>
              <a:t>It manages the flow of goods and services, from raw materials to delivering the final product to consumers. </a:t>
            </a:r>
          </a:p>
          <a:p>
            <a:r>
              <a:rPr lang="en-US" dirty="0"/>
              <a:t>The supply chain is a complex network involving suppliers, manufacturers, distributors, and retailers. A disruption at any point can impact costs, timelines, and overall customer satisfaction, making effective management essential for success.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Now, let’s talk about big data. Over the years, organizations have started </a:t>
            </a:r>
            <a:r>
              <a:rPr lang="en-US" b="1" dirty="0"/>
              <a:t>collecting massive amounts of data through sensors, inventory systems, and customer feedback</a:t>
            </a:r>
            <a:r>
              <a:rPr lang="en-US" dirty="0"/>
              <a:t>. Big data technologies allow businesses to analyze this information to gain valuable insights</a:t>
            </a:r>
          </a:p>
          <a:p>
            <a:r>
              <a:rPr lang="en-US" dirty="0"/>
              <a:t>In short, </a:t>
            </a:r>
            <a:r>
              <a:rPr lang="en-US" b="1" dirty="0"/>
              <a:t>big data is revolutionizing SCM by transforming raw data into actionable insights</a:t>
            </a:r>
            <a:r>
              <a:rPr lang="en-US" dirty="0"/>
              <a:t>. It’s not just about </a:t>
            </a:r>
            <a:r>
              <a:rPr lang="en-US" b="1" dirty="0"/>
              <a:t>managing supply chains anymore—it’s about making them smarter and more resilient.</a:t>
            </a:r>
          </a:p>
          <a:p>
            <a:r>
              <a:rPr lang="en-US" dirty="0"/>
              <a:t>This combination of SCM and big data is what we’ll explore further in this presentation.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60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7F3602B5-015F-0251-E24A-262CE75F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024FF217-334E-FCB3-52D2-7F887B35D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38048F7B-725E-890A-30CD-24FBDE491C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25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0296D0A-32B8-15EA-C90F-36E3900BF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F31C5EB3-9B92-D6DA-397D-7B7289DB0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2C6CAC6-C246-BDF5-2CCB-B9F90CD3F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05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09CF1484-36EF-E160-45F5-20F1892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3FD6B5F5-A0C0-8D69-9A7E-1E2FC6B23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16D09D87-C34D-03C6-13E2-208DA3FED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276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55E28BAA-C809-003B-48E2-77BB3E30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E961D4C3-D044-F8A9-8F2B-7B7DB348C0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DD39A38-2818-2BE8-CEF2-A61678398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Good [evening], everyone.</a:t>
            </a:r>
          </a:p>
          <a:p>
            <a:r>
              <a:rPr lang="en-US" dirty="0"/>
              <a:t>It manages the flow of goods and services, from raw materials to delivering the final product to consumers. </a:t>
            </a:r>
          </a:p>
          <a:p>
            <a:r>
              <a:rPr lang="en-US" dirty="0"/>
              <a:t>The supply chain is a complex network involving suppliers, manufacturers, distributors, and retailers. A disruption at any point can impact costs, timelines, and overall customer satisfaction, making effective management essential for success.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Now, let’s talk about big data. Over the years, organizations have started </a:t>
            </a:r>
            <a:r>
              <a:rPr lang="en-US" b="1" dirty="0"/>
              <a:t>collecting massive amounts of data through sensors, inventory systems, and customer feedback</a:t>
            </a:r>
            <a:r>
              <a:rPr lang="en-US" dirty="0"/>
              <a:t>. Big data technologies allow businesses to analyze this information to gain valuable insights</a:t>
            </a:r>
          </a:p>
          <a:p>
            <a:r>
              <a:rPr lang="en-US" dirty="0"/>
              <a:t>In short, </a:t>
            </a:r>
            <a:r>
              <a:rPr lang="en-US" b="1" dirty="0"/>
              <a:t>big data is revolutionizing SCM by transforming raw data into actionable insights</a:t>
            </a:r>
            <a:r>
              <a:rPr lang="en-US" dirty="0"/>
              <a:t>. It’s not just about </a:t>
            </a:r>
            <a:r>
              <a:rPr lang="en-US" b="1" dirty="0"/>
              <a:t>managing supply chains anymore—it’s about making them smarter and more resilient.</a:t>
            </a:r>
          </a:p>
          <a:p>
            <a:r>
              <a:rPr lang="en-US" dirty="0"/>
              <a:t>This combination of SCM and big data is what we’ll explore further in this presentation.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124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537F985-66E0-44A8-FDDB-C48C818C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BFF62971-2EDD-5EFB-A347-EE35D9EEB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6F5D7CBA-6206-7898-3BB0-5FFDF7847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321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D52B1E3-6ABC-4DD2-6CDA-39C07309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5834FCAD-BDBD-CC71-76A1-9772009780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051CE3C-468D-77CA-52E7-31DA1B1A9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Good [evening], everyone.</a:t>
            </a:r>
          </a:p>
          <a:p>
            <a:r>
              <a:rPr lang="en-US" dirty="0"/>
              <a:t>It manages the flow of goods and services, from raw materials to delivering the final product to consumers. </a:t>
            </a:r>
          </a:p>
          <a:p>
            <a:r>
              <a:rPr lang="en-US" dirty="0"/>
              <a:t>The supply chain is a complex network involving suppliers, manufacturers, distributors, and retailers. A disruption at any point can impact costs, timelines, and overall customer satisfaction, making effective management essential for success.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Now, let’s talk about big data. Over the years, organizations have started </a:t>
            </a:r>
            <a:r>
              <a:rPr lang="en-US" b="1" dirty="0"/>
              <a:t>collecting massive amounts of data through sensors, inventory systems, and customer feedback</a:t>
            </a:r>
            <a:r>
              <a:rPr lang="en-US" dirty="0"/>
              <a:t>. Big data technologies allow businesses to analyze this information to gain valuable insights</a:t>
            </a:r>
          </a:p>
          <a:p>
            <a:r>
              <a:rPr lang="en-US" dirty="0"/>
              <a:t>In short, </a:t>
            </a:r>
            <a:r>
              <a:rPr lang="en-US" b="1" dirty="0"/>
              <a:t>big data is revolutionizing SCM by transforming raw data into actionable insights</a:t>
            </a:r>
            <a:r>
              <a:rPr lang="en-US" dirty="0"/>
              <a:t>. It’s not just about </a:t>
            </a:r>
            <a:r>
              <a:rPr lang="en-US" b="1" dirty="0"/>
              <a:t>managing supply chains anymore—it’s about making them smarter and more resilient.</a:t>
            </a:r>
          </a:p>
          <a:p>
            <a:r>
              <a:rPr lang="en-US" dirty="0"/>
              <a:t>This combination of SCM and big data is what we’ll explore further in this presentation.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449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91D20CA-B2FD-4458-5AE6-30CF274B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4B146278-7791-46D6-C048-4CAB4AB9F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17E79821-84FD-81C2-1CF1-F23860A99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Good [evening], everyone.</a:t>
            </a:r>
          </a:p>
          <a:p>
            <a:r>
              <a:rPr lang="en-US" dirty="0"/>
              <a:t>It manages the flow of goods and services, from raw materials to delivering the final product to consumers. </a:t>
            </a:r>
          </a:p>
          <a:p>
            <a:r>
              <a:rPr lang="en-US" dirty="0"/>
              <a:t>The supply chain is a complex network involving suppliers, manufacturers, distributors, and retailers. A disruption at any point can impact costs, timelines, and overall customer satisfaction, making effective management essential for success.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Now, let’s talk about big data. Over the years, organizations have started </a:t>
            </a:r>
            <a:r>
              <a:rPr lang="en-US" b="1" dirty="0"/>
              <a:t>collecting massive amounts of data through sensors, inventory systems, and customer feedback</a:t>
            </a:r>
            <a:r>
              <a:rPr lang="en-US" dirty="0"/>
              <a:t>. Big data technologies allow businesses to analyze this information to gain valuable insights</a:t>
            </a:r>
          </a:p>
          <a:p>
            <a:r>
              <a:rPr lang="en-US" dirty="0"/>
              <a:t>In short, </a:t>
            </a:r>
            <a:r>
              <a:rPr lang="en-US" b="1" dirty="0"/>
              <a:t>big data is revolutionizing SCM by transforming raw data into actionable insights</a:t>
            </a:r>
            <a:r>
              <a:rPr lang="en-US" dirty="0"/>
              <a:t>. It’s not just about </a:t>
            </a:r>
            <a:r>
              <a:rPr lang="en-US" b="1" dirty="0"/>
              <a:t>managing supply chains anymore—it’s about making them smarter and more resilient.</a:t>
            </a:r>
          </a:p>
          <a:p>
            <a:r>
              <a:rPr lang="en-US" dirty="0"/>
              <a:t>This combination of SCM and big data is what we’ll explore further in this presentation.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816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439b5b8aaf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439b5b8aaf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AD78806-8961-5B17-29C3-699CDDD75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D76F90CB-4BC0-9366-B892-3C1EDFF5A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683D9A4-068A-4821-CF24-1DF33AD27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766A877-91D8-8C40-B143-72D0403A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274E0121-9AAB-D2A9-502C-7B32AC4975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C79F9A7-D945-90B7-2D03-DF6F576F4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93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EF9D5F20-B02A-5286-8B03-D2CEAA68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7D2451BC-6A0E-3AAB-D423-14C6F3AE7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0C669047-838B-F1D2-4B19-855916D97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64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0B0D951F-D5C7-B797-A2C6-D7D8C839B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F606B85B-B0DC-BCE9-8308-2F0BE3BCF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77352668-74E0-ACD8-738C-6D39170A1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3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8548DC3-2877-50DA-03CF-A0D3612E3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39b5b8aaf_0_12:notes">
            <a:extLst>
              <a:ext uri="{FF2B5EF4-FFF2-40B4-BE49-F238E27FC236}">
                <a16:creationId xmlns:a16="http://schemas.microsoft.com/office/drawing/2014/main" id="{470F7701-CB9B-52AD-95B8-8AEA3AC30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39b5b8aaf_0_12:notes">
            <a:extLst>
              <a:ext uri="{FF2B5EF4-FFF2-40B4-BE49-F238E27FC236}">
                <a16:creationId xmlns:a16="http://schemas.microsoft.com/office/drawing/2014/main" id="{70A650F3-CC15-DFA9-5F6E-C14DE7F2C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86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8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8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808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809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0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0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8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1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9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hyperlink" Target="https://umbc-data606-capstone-sruthi-kapudasi-walmart-sales.streamlit.ap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kaggle.com/datasets/ankitrajmishra/walma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8095474" cy="45537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3850" y="859625"/>
            <a:ext cx="8095500" cy="4553700"/>
          </a:xfrm>
          <a:prstGeom prst="rect">
            <a:avLst/>
          </a:prstGeom>
          <a:solidFill>
            <a:srgbClr val="000000">
              <a:alpha val="3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325525" y="2324375"/>
            <a:ext cx="5650500" cy="3281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493500" y="2465825"/>
            <a:ext cx="5650500" cy="3281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252500" y="4520988"/>
            <a:ext cx="4132500" cy="525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FINAL PROJECT PRESENTATION</a:t>
            </a:r>
            <a:endParaRPr lang="en-IN" sz="1600" dirty="0">
              <a:solidFill>
                <a:srgbClr val="4343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749655" y="3365863"/>
            <a:ext cx="5296154" cy="101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Retail Analytics and Forecasting – a Machine Learning Approach</a:t>
            </a:r>
            <a:endParaRPr lang="en-US" sz="2800" b="1"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4004250" y="4427538"/>
            <a:ext cx="462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/>
          <p:nvPr/>
        </p:nvSpPr>
        <p:spPr>
          <a:xfrm>
            <a:off x="4170600" y="2715744"/>
            <a:ext cx="4296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DATA 606 CAPSTONE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Prof. Dr. Chaojie (Jay) Wang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4823440" y="4877087"/>
            <a:ext cx="3272035" cy="728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Sruthi Kapudasi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SY86412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A71FEACB-F68B-D24C-74F3-37386BF8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369A691A-0E25-8AB3-A7DC-94AD8D5C99E4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8070001B-5DF7-2E5F-16E4-173DDE4C4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Bivariate EDA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FC3F347F-3ACE-8F24-E37B-6E90D311368B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4">
            <a:extLst>
              <a:ext uri="{FF2B5EF4-FFF2-40B4-BE49-F238E27FC236}">
                <a16:creationId xmlns:a16="http://schemas.microsoft.com/office/drawing/2014/main" id="{52396B1E-564B-321F-A072-8512F82F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30" y="1722592"/>
            <a:ext cx="4736040" cy="23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41F05821-786A-D68D-094B-53FECB36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" y="4229246"/>
            <a:ext cx="4770720" cy="18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B446762C-D29D-35A9-5FBB-30BCCAE6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16" y="4127138"/>
            <a:ext cx="3793115" cy="21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9443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36DE7BFD-FDDB-9E47-7AA2-6A8268E1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05D35351-86A0-1C9C-5062-FD1FBD81492A}"/>
              </a:ext>
            </a:extLst>
          </p:cNvPr>
          <p:cNvSpPr/>
          <p:nvPr/>
        </p:nvSpPr>
        <p:spPr>
          <a:xfrm>
            <a:off x="184701" y="155009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1BE7B8CE-F8C8-9178-8C0F-A70CA5EBF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3452" y="190862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Customer Analysis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90F4ECE3-5240-2DAB-83B1-34FCC0D99BA0}"/>
              </a:ext>
            </a:extLst>
          </p:cNvPr>
          <p:cNvCxnSpPr/>
          <p:nvPr/>
        </p:nvCxnSpPr>
        <p:spPr>
          <a:xfrm rot="10800000" flipH="1">
            <a:off x="254145" y="847164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4B059284-D498-9EDB-2F19-951B4D72E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145" y="1116550"/>
            <a:ext cx="5160801" cy="22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0794D-73A7-7B59-58F3-17F7A4BC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2400" y="3556000"/>
            <a:ext cx="5410901" cy="249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12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183D12BF-D654-0446-9CF8-AADA2510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F5F04C8B-2512-F8E7-63BF-8E1822944F75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0AA51C26-AFD3-F6AC-8E08-4D797BD254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 </a:t>
            </a:r>
            <a:r>
              <a:rPr lang="en-US" b="1" dirty="0"/>
              <a:t>Strong Positive Correlation:</a:t>
            </a:r>
            <a:r>
              <a:rPr lang="en-US" dirty="0"/>
              <a:t> There is a strong positive correlation between quantity_sold and cost_of_goods, which is expected as cost_of_goods is calculated using quantity_sold and unit_price.</a:t>
            </a: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04053205-116A-D74C-CD33-CAE814388087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16F3354F-D65C-9A96-EB0C-4E8AEEABC7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Correlation Heatmap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A91506A3-0B82-C0DF-51D7-8CB9E63F0EC2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79E62E-74E9-C6C1-0FC3-F17D80C16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63" y="2805672"/>
            <a:ext cx="5242712" cy="34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86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05E8422C-8DC9-EAC5-E5C0-30EA604B4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57173E32-C3C1-79C3-921E-BBBA1879A8EC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276749F7-2015-620B-1DF4-6441EF024163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3F90B436-7624-FDAF-04AE-081A6D443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Dataflow Diagram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307AF56D-D773-BCF9-053E-BB2292D1B777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ounded Rectangle 1"/>
          <p:cNvSpPr>
            <a:spLocks noGrp="1"/>
          </p:cNvSpPr>
          <p:nvPr>
            <p:ph type="body" idx="1"/>
          </p:nvPr>
        </p:nvSpPr>
        <p:spPr>
          <a:xfrm>
            <a:off x="1574800" y="1917803"/>
            <a:ext cx="2331720" cy="855048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dirty="0"/>
              <a:t>Walmart CSV</a:t>
            </a:r>
          </a:p>
          <a:p>
            <a:r>
              <a:rPr dirty="0"/>
              <a:t>(5,000 rows)</a:t>
            </a:r>
          </a:p>
        </p:txBody>
      </p:sp>
      <p:sp>
        <p:nvSpPr>
          <p:cNvPr id="4" name="Right Arrow 2"/>
          <p:cNvSpPr/>
          <p:nvPr/>
        </p:nvSpPr>
        <p:spPr>
          <a:xfrm>
            <a:off x="3962400" y="2242090"/>
            <a:ext cx="548640" cy="274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3"/>
          <p:cNvSpPr/>
          <p:nvPr/>
        </p:nvSpPr>
        <p:spPr>
          <a:xfrm>
            <a:off x="4566920" y="1922050"/>
            <a:ext cx="1409405" cy="9144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dirty="0"/>
              <a:t>Data Cleaning</a:t>
            </a:r>
          </a:p>
        </p:txBody>
      </p:sp>
      <p:sp>
        <p:nvSpPr>
          <p:cNvPr id="6" name="Right Arrow 4"/>
          <p:cNvSpPr/>
          <p:nvPr/>
        </p:nvSpPr>
        <p:spPr>
          <a:xfrm>
            <a:off x="6032205" y="2242090"/>
            <a:ext cx="548640" cy="274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5"/>
          <p:cNvSpPr/>
          <p:nvPr/>
        </p:nvSpPr>
        <p:spPr>
          <a:xfrm>
            <a:off x="6636725" y="1951727"/>
            <a:ext cx="2357120" cy="787199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dirty="0"/>
              <a:t>Feature Engineering</a:t>
            </a:r>
          </a:p>
          <a:p>
            <a:r>
              <a:rPr dirty="0"/>
              <a:t>• Month/Week/</a:t>
            </a:r>
            <a:r>
              <a:rPr dirty="0" err="1"/>
              <a:t>DoW</a:t>
            </a:r>
            <a:endParaRPr dirty="0"/>
          </a:p>
          <a:p>
            <a:r>
              <a:rPr dirty="0"/>
              <a:t>• Moving Avg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1607821" y="3971638"/>
            <a:ext cx="2037080" cy="9144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t>Daily Aggregation</a:t>
            </a:r>
          </a:p>
          <a:p>
            <a:r>
              <a:t>219 train / 54 test</a:t>
            </a:r>
          </a:p>
        </p:txBody>
      </p:sp>
      <p:sp>
        <p:nvSpPr>
          <p:cNvPr id="9" name="Right Arrow 7"/>
          <p:cNvSpPr/>
          <p:nvPr/>
        </p:nvSpPr>
        <p:spPr>
          <a:xfrm>
            <a:off x="3769360" y="4291678"/>
            <a:ext cx="548640" cy="274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8"/>
          <p:cNvSpPr/>
          <p:nvPr/>
        </p:nvSpPr>
        <p:spPr>
          <a:xfrm>
            <a:off x="4442459" y="3894550"/>
            <a:ext cx="1658325" cy="9144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lang="en-US" dirty="0"/>
              <a:t>Model Training</a:t>
            </a:r>
            <a:endParaRPr dirty="0"/>
          </a:p>
        </p:txBody>
      </p:sp>
      <p:sp>
        <p:nvSpPr>
          <p:cNvPr id="11" name="Right Arrow 9"/>
          <p:cNvSpPr/>
          <p:nvPr/>
        </p:nvSpPr>
        <p:spPr>
          <a:xfrm>
            <a:off x="6199845" y="4307840"/>
            <a:ext cx="548640" cy="2743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6872618" y="3987800"/>
            <a:ext cx="1897675" cy="638902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lang="en-US" dirty="0"/>
              <a:t>Generate Forecast for next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325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E493E9D8-4202-369E-AFC8-02C2F943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EB9F2B64-E530-B2E0-8DF5-F3DAA9BB15F3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F09B7D8D-3CF0-A783-83AC-EC283A4FF18F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16EA2D38-9A09-92E1-0FFD-5B3C54CC1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Model Training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1448C7B5-8E5C-2BE5-B8F7-25FA626617C4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24E49D-7374-3507-1AFF-CDD8BD1E4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45110"/>
              </p:ext>
            </p:extLst>
          </p:nvPr>
        </p:nvGraphicFramePr>
        <p:xfrm>
          <a:off x="1466174" y="1779443"/>
          <a:ext cx="7589521" cy="4016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4891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BFD7F01-44CD-4A44-D2DE-C9C5376F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CA6E7707-98E2-0859-9C1E-BB015E09481D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1A1E21DB-F095-7407-2358-685E03384F35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1AC48753-44E4-DEB4-88DB-B328ABB92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Predicted Forecast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3E310200-55C6-2057-1EC0-2384F178F2FD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9FBDC10D-F649-A4A5-9B8C-15C10E09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01" y="1779578"/>
            <a:ext cx="5922121" cy="44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8003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D29807C2-E141-DAB1-E9CB-28079EA1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A36351F4-E491-DEF5-4236-4FD1B0841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030" y="2874168"/>
            <a:ext cx="8941940" cy="30923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1100" b="1" dirty="0"/>
              <a:t>MAPE (Percentage Error):</a:t>
            </a:r>
            <a:endParaRPr lang="en-US" sz="1100" dirty="0"/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Linear &amp; Ridge Regression (58.7%) achieve the lowest percentage errors → indicating stable and consistent predictions.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Gradient Boosting (65%) slightly higher → some overfitting due to limited data.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SARIMA (84%) shows moderate performance → affected by short time span and lack of seasonality data.</a:t>
            </a:r>
          </a:p>
          <a:p>
            <a:pPr>
              <a:spcAft>
                <a:spcPts val="600"/>
              </a:spcAft>
              <a:buNone/>
            </a:pPr>
            <a:r>
              <a:rPr lang="en-US" sz="1100" b="1" dirty="0"/>
              <a:t>MAE (Absolute Error):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Linear &amp; Ridge Regression show the smallest MAE (~$1,892) → strong baseline accuracy for daily sales forecasts. 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Gradient Boosting slightly worse (~$2,116) → tried to capture noise rather than trend. 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dirty="0"/>
              <a:t>SARIMA shows very high MAE (~$778K) → trained on limited time-series data, not ideal for short datasets.</a:t>
            </a:r>
            <a:endParaRPr lang="en-US" sz="1100" b="1" dirty="0"/>
          </a:p>
          <a:p>
            <a:pPr>
              <a:spcAft>
                <a:spcPts val="600"/>
              </a:spcAft>
              <a:buNone/>
            </a:pPr>
            <a:r>
              <a:rPr lang="en-US" sz="1100" b="1" dirty="0"/>
              <a:t>Overall Interpretation:</a:t>
            </a:r>
            <a:endParaRPr lang="en-US" sz="1100" dirty="0"/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b="1" dirty="0"/>
              <a:t>Linear Regression</a:t>
            </a:r>
            <a:r>
              <a:rPr lang="en-US" sz="1100" dirty="0"/>
              <a:t> performs best overall — captures clear linear trends and simple patterns.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b="1" dirty="0"/>
              <a:t>Ridge Regression</a:t>
            </a:r>
            <a:r>
              <a:rPr lang="en-US" sz="1100" dirty="0"/>
              <a:t> prevents overfitting while maintaining similar accuracy.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b="1" dirty="0"/>
              <a:t>Gradient Boosting</a:t>
            </a:r>
            <a:r>
              <a:rPr lang="en-US" sz="1100" dirty="0"/>
              <a:t> overfits due to limited data and short time span.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100" b="1" dirty="0"/>
              <a:t>SARIMA</a:t>
            </a:r>
            <a:r>
              <a:rPr lang="en-US" sz="1100" dirty="0"/>
              <a:t> is better suited for long-term seasonal forecasting with 2+ years of data.</a:t>
            </a:r>
          </a:p>
          <a:p>
            <a:pPr marL="0" indent="0">
              <a:spcAft>
                <a:spcPts val="1200"/>
              </a:spcAft>
              <a:buNone/>
            </a:pPr>
            <a:endParaRPr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4DC93392-94F1-89C1-69F1-285EDF7BB3FB}"/>
              </a:ext>
            </a:extLst>
          </p:cNvPr>
          <p:cNvSpPr/>
          <p:nvPr/>
        </p:nvSpPr>
        <p:spPr>
          <a:xfrm>
            <a:off x="143686" y="-4639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497705A5-42A6-CADB-40FB-5D766D471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2251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Model Comparison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6C98AF85-A1BE-200C-712A-4264E10822BE}"/>
              </a:ext>
            </a:extLst>
          </p:cNvPr>
          <p:cNvCxnSpPr/>
          <p:nvPr/>
        </p:nvCxnSpPr>
        <p:spPr>
          <a:xfrm rot="10800000" flipH="1">
            <a:off x="493485" y="785832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696EB37-9288-91AB-AD8A-49A17218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0" y="891449"/>
            <a:ext cx="8941940" cy="18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31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7AEC482-F9F1-4596-4456-AB3D1982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AFEC3997-5A46-E599-9DA1-5C51964AE076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D7D61041-A12C-D556-2703-404424544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399"/>
            <a:ext cx="7366200" cy="43937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Created an interactive Streamlit dashboard to help store owners explore sales trends and forecast demand.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Streamlit Link:</a:t>
            </a:r>
            <a:r>
              <a:rPr lang="en-US" altLang="en-US" dirty="0">
                <a:latin typeface="Arial" panose="020B0604020202020204" pitchFamily="34" charset="0"/>
              </a:rPr>
              <a:t> (</a:t>
            </a:r>
            <a:r>
              <a:rPr lang="en-US" altLang="en-US" dirty="0">
                <a:latin typeface="Arial" panose="020B0604020202020204" pitchFamily="34" charset="0"/>
                <a:hlinkClick r:id="rId4"/>
              </a:rPr>
              <a:t>https://umbc-data606-capstone-sruthi-kapudasi-walmart-sales.streamlit.app/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Users can select a </a:t>
            </a:r>
            <a:r>
              <a:rPr lang="en-US" altLang="en-US" b="1" dirty="0">
                <a:latin typeface="Arial" panose="020B0604020202020204" pitchFamily="34" charset="0"/>
              </a:rPr>
              <a:t>product</a:t>
            </a:r>
            <a:r>
              <a:rPr lang="en-US" altLang="en-US" dirty="0">
                <a:latin typeface="Arial" panose="020B0604020202020204" pitchFamily="34" charset="0"/>
              </a:rPr>
              <a:t>, select a </a:t>
            </a:r>
            <a:r>
              <a:rPr lang="en-US" altLang="en-US" b="1" dirty="0">
                <a:latin typeface="Arial" panose="020B0604020202020204" pitchFamily="34" charset="0"/>
              </a:rPr>
              <a:t>store</a:t>
            </a:r>
            <a:r>
              <a:rPr lang="en-US" altLang="en-US" dirty="0">
                <a:latin typeface="Arial" panose="020B0604020202020204" pitchFamily="34" charset="0"/>
              </a:rPr>
              <a:t>, and instantly view: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Historical trends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Forecasted demand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Inventory insights and stock risk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Built using Plotly charts for better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dirty="0">
                <a:latin typeface="Arial" panose="020B0604020202020204" pitchFamily="34" charset="0"/>
              </a:rPr>
              <a:t> visualization.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941F00D8-36A7-9C44-C67A-02983781924F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5EC4D928-19F8-3271-5B14-D85B580FE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Streamlit App Overview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A2EE1026-B74D-3B1C-DCDC-E954533E23E6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Person watching empty phone">
            <a:extLst>
              <a:ext uri="{FF2B5EF4-FFF2-40B4-BE49-F238E27FC236}">
                <a16:creationId xmlns:a16="http://schemas.microsoft.com/office/drawing/2014/main" id="{FC3FAA4B-3203-7EB6-A91C-3676E596DA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622" r="17463" b="1"/>
          <a:stretch>
            <a:fillRect/>
          </a:stretch>
        </p:blipFill>
        <p:spPr>
          <a:xfrm>
            <a:off x="20" y="1859803"/>
            <a:ext cx="1466155" cy="4140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74BC7-4486-7A73-6090-1892ED8AA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030565"/>
            <a:ext cx="3302703" cy="16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75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C585E6DE-5386-A29B-9062-D9A76A51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12007B85-278E-F7EB-42D4-F0A9E49FEB28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8C45C931-93FC-7712-1342-0004197A68F9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8A412108-E52E-8147-A4B9-5C3BB53FB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Future Enhancements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CF21EB9E-4AFA-30F3-31DD-F5479F2B94F9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5ABAD9-BC5C-8BDD-C768-5532E3728ACF}"/>
              </a:ext>
            </a:extLst>
          </p:cNvPr>
          <p:cNvSpPr txBox="1"/>
          <p:nvPr/>
        </p:nvSpPr>
        <p:spPr>
          <a:xfrm>
            <a:off x="1655180" y="1961909"/>
            <a:ext cx="7101068" cy="287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3481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forecasting to multiple years and wider product categories.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3481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the dataset to include multiple years to capture stronger seasonal patterns.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3481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Prophet, Temporal Fusion Transformer (TFT), LSTM/GRU, and Informer for long-range forecasting.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3481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performance against classical models like SARIMA.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387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9"/>
          <p:cNvSpPr/>
          <p:nvPr/>
        </p:nvSpPr>
        <p:spPr>
          <a:xfrm>
            <a:off x="2059107" y="2348846"/>
            <a:ext cx="4788000" cy="200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20" name="Google Shape;820;p19"/>
          <p:cNvSpPr/>
          <p:nvPr/>
        </p:nvSpPr>
        <p:spPr>
          <a:xfrm>
            <a:off x="2149194" y="2256857"/>
            <a:ext cx="4857300" cy="200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22" name="Google Shape;822;p19"/>
          <p:cNvSpPr txBox="1">
            <a:spLocks noGrp="1"/>
          </p:cNvSpPr>
          <p:nvPr>
            <p:ph type="ctrTitle"/>
          </p:nvPr>
        </p:nvSpPr>
        <p:spPr>
          <a:xfrm>
            <a:off x="2384551" y="2270109"/>
            <a:ext cx="4466100" cy="101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000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Thank You!</a:t>
            </a:r>
            <a:endParaRPr sz="3000"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823" name="Google Shape;823;p19"/>
          <p:cNvCxnSpPr/>
          <p:nvPr/>
        </p:nvCxnSpPr>
        <p:spPr>
          <a:xfrm rot="10800000" flipH="1">
            <a:off x="2670457" y="3272024"/>
            <a:ext cx="3973800" cy="1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7CFF78-489C-9CA1-C5DE-E20B7502155A}"/>
              </a:ext>
            </a:extLst>
          </p:cNvPr>
          <p:cNvSpPr txBox="1"/>
          <p:nvPr/>
        </p:nvSpPr>
        <p:spPr>
          <a:xfrm>
            <a:off x="3113533" y="3501500"/>
            <a:ext cx="344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</a:t>
            </a:r>
            <a:r>
              <a:rPr lang="en-US" sz="2400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QUESTIONS?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579875" y="1752193"/>
            <a:ext cx="7366200" cy="44665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Title 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Background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Overview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Questions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 Outcomes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EDA Insights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Dataflow Diagram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Training &amp; Methodology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Comparison &amp; Results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Streamlit Dashboard Overview</a:t>
            </a:r>
          </a:p>
          <a:p>
            <a:pPr marL="5715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Enhancements</a:t>
            </a:r>
          </a:p>
        </p:txBody>
      </p:sp>
      <p:sp>
        <p:nvSpPr>
          <p:cNvPr id="69" name="Google Shape;69;p14"/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Table of Contents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project focuses on developing a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Retail Analytics System</a:t>
            </a:r>
          </a:p>
          <a:p>
            <a:pPr marL="0" indent="0">
              <a:buNone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real-world Walmart operational </a:t>
            </a: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sales data, the project will explore</a:t>
            </a: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data-driven decisions can improve </a:t>
            </a: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profitability, reduce stockouts, and </a:t>
            </a: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maximize sales.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insights and analytical capabilities that revolutionize the vast data the SCM industry holds. </a:t>
            </a: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Introduction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40" name="Picture 4" descr="Walmart Logo Animation by Quang Nguyen on Dribbble">
            <a:extLst>
              <a:ext uri="{FF2B5EF4-FFF2-40B4-BE49-F238E27FC236}">
                <a16:creationId xmlns:a16="http://schemas.microsoft.com/office/drawing/2014/main" id="{F8FB66E0-103A-F8F4-0D0D-297653B05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21" y="4480080"/>
            <a:ext cx="3297299" cy="1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nd To End Supply Chain Consulting – Chools">
            <a:extLst>
              <a:ext uri="{FF2B5EF4-FFF2-40B4-BE49-F238E27FC236}">
                <a16:creationId xmlns:a16="http://schemas.microsoft.com/office/drawing/2014/main" id="{3050F532-5952-BB52-D113-A962BD48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90" y="2718651"/>
            <a:ext cx="4388974" cy="3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342900">
              <a:buAutoNum type="arabicPeriod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it about?</a:t>
            </a:r>
          </a:p>
          <a:p>
            <a:pPr marL="0" indent="0">
              <a:buNone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92608" lvl="1" indent="0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dataset covers the period from January to September 2024 and contains information on products, customers, inventory, stores, promotions, holidays, and weather.</a:t>
            </a:r>
          </a:p>
          <a:p>
            <a:pPr marL="292608" lvl="1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does it matter?</a:t>
            </a:r>
          </a:p>
          <a:p>
            <a:pPr marL="578358" lvl="1" indent="-28575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transaction reflects real purchasing behavior influenced by pricing, seasonality, and external factors.</a:t>
            </a:r>
          </a:p>
          <a:p>
            <a:pPr marL="578358" lvl="1" indent="-285750"/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8358" lvl="1" indent="-28575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focus is to transform raw data into actionable insights and build a time-series model to forecast future sales.</a:t>
            </a:r>
          </a:p>
          <a:p>
            <a:pPr marL="292608" lvl="1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Background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26156B7-C021-B6A3-12AB-91D4DAD2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F9C8AEC2-A544-482B-E318-9C6E1D10A82F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C6453C8F-396D-192F-E2C4-3CA92DA89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7D33F087-6C8B-9955-17C1-44BCC91D55BA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B5A69720-AF27-C787-7E2A-685696B1A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Data Sources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A1F48C74-164F-40A6-0DEC-A8BC53EB43F4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Walmart | World Economic Forum">
            <a:extLst>
              <a:ext uri="{FF2B5EF4-FFF2-40B4-BE49-F238E27FC236}">
                <a16:creationId xmlns:a16="http://schemas.microsoft.com/office/drawing/2014/main" id="{42D78410-05E4-386A-11ED-FBF36586C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45" y="2612791"/>
            <a:ext cx="2144152" cy="129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2" descr="Unlock the Power of Kaggle: How to Call Datasets Directly with Python and  Rule the Data Science World! | by Dr. Ernesto Lee | Medium">
            <a:extLst>
              <a:ext uri="{FF2B5EF4-FFF2-40B4-BE49-F238E27FC236}">
                <a16:creationId xmlns:a16="http://schemas.microsoft.com/office/drawing/2014/main" id="{71421917-E13B-D736-B0E1-C79242A492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74" y="2612791"/>
            <a:ext cx="1986156" cy="13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dopting Digital in Transaction Banking | Blog | Mindgate Solutions">
            <a:extLst>
              <a:ext uri="{FF2B5EF4-FFF2-40B4-BE49-F238E27FC236}">
                <a16:creationId xmlns:a16="http://schemas.microsoft.com/office/drawing/2014/main" id="{DF8D4864-F080-BA05-33C7-56720C33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363" y="2612791"/>
            <a:ext cx="2090387" cy="13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64A96-8237-B99F-1D60-79BAAB295D8F}"/>
              </a:ext>
            </a:extLst>
          </p:cNvPr>
          <p:cNvSpPr txBox="1"/>
          <p:nvPr/>
        </p:nvSpPr>
        <p:spPr>
          <a:xfrm>
            <a:off x="1508682" y="4171286"/>
            <a:ext cx="258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Walmart Sales &amp; Operations Data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F4B87-E1A6-FC28-2617-4CBC394905E0}"/>
              </a:ext>
            </a:extLst>
          </p:cNvPr>
          <p:cNvSpPr txBox="1"/>
          <p:nvPr/>
        </p:nvSpPr>
        <p:spPr>
          <a:xfrm>
            <a:off x="4317074" y="4141620"/>
            <a:ext cx="212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Size</a:t>
            </a:r>
            <a:r>
              <a:rPr lang="en-US" dirty="0"/>
              <a:t>: 5,000 rows x </a:t>
            </a:r>
          </a:p>
          <a:p>
            <a:r>
              <a:rPr lang="en-US" dirty="0"/>
              <a:t>28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46754-760F-2389-55C9-09F10CE50371}"/>
              </a:ext>
            </a:extLst>
          </p:cNvPr>
          <p:cNvSpPr txBox="1"/>
          <p:nvPr/>
        </p:nvSpPr>
        <p:spPr>
          <a:xfrm>
            <a:off x="6683587" y="4130251"/>
            <a:ext cx="24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Timeframe</a:t>
            </a:r>
            <a:r>
              <a:rPr lang="en-US" dirty="0"/>
              <a:t>:  YTD 2024</a:t>
            </a:r>
          </a:p>
        </p:txBody>
      </p:sp>
    </p:spTree>
    <p:extLst>
      <p:ext uri="{BB962C8B-B14F-4D97-AF65-F5344CB8AC3E}">
        <p14:creationId xmlns:p14="http://schemas.microsoft.com/office/powerpoint/2010/main" val="28018042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E50AF075-4595-70A0-2109-55B7540D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40BD654B-CA8F-0175-CBC2-6E5EA7522019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4FF1FEB4-D90F-6C72-3D20-9CCC01350523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C4908826-E6DB-F997-9DC3-3149FCFFA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Research Questions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445CEEC1-5826-784F-6812-34CBF2A9128B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B2876A48-9EAA-09AF-303E-D613C295C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788892"/>
              </p:ext>
            </p:extLst>
          </p:nvPr>
        </p:nvGraphicFramePr>
        <p:xfrm>
          <a:off x="3226447" y="2026991"/>
          <a:ext cx="4428167" cy="4038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91047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4CD8ED8B-2962-7B28-8A22-F881EF01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CAD72B37-538A-F635-6930-5207C13DCC1C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17F30CD7-E191-B51D-9337-08FFD8934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Insights on how pricing, promotions, weather, holidays, and customer segments drive demand.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Accurate sales forecasts for 2025 using advanced time-series and regression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Product-level trend analysis to support store managers’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Streamlit dashboard for interactive exploration, allowing users to filter products, stores, categories, and forecast values.</a:t>
            </a:r>
          </a:p>
          <a:p>
            <a:pPr marL="0" indent="0">
              <a:spcAft>
                <a:spcPts val="1200"/>
              </a:spcAft>
              <a:buNone/>
            </a:pPr>
            <a:endParaRPr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607C1C82-C069-49A8-C81C-03A547F836DB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57CE6C6D-2EE1-E432-A7B2-FE9A99F58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Expected Outcomes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24BD614A-DE55-683D-7FAF-55E95AE1C363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02851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224A64A1-23F0-61BE-0B38-8EEBED98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DDDD6809-4FFE-B153-CF28-41823EA26632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8187A158-A35F-6716-B772-1377F3C93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Univariate EDA (individual features): To understand distributions, skewness, and outliers.</a:t>
            </a: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97C1CD1D-302E-2C0E-EF14-54573E4D6E6F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C0514327-69F1-9F47-362B-C0A0BD35C8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EDA: Univariate Analysis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92A9883A-ABC1-2537-DC5D-0F27CAD1260A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80F1D122-4155-EC17-956D-41B56A65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13" y="2565937"/>
            <a:ext cx="5946668" cy="35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662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811868C2-E3A4-55F4-1C0F-643B219C2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CD45BF66-95B4-7A58-1AB9-A5C542FFCD6A}"/>
              </a:ext>
            </a:extLst>
          </p:cNvPr>
          <p:cNvPicPr preferRelativeResize="0"/>
          <p:nvPr/>
        </p:nvPicPr>
        <p:blipFill rotWithShape="1">
          <a:blip r:embed="rId3">
            <a:alphaModFix amt="58000"/>
          </a:blip>
          <a:srcRect l="41343" r="39870"/>
          <a:stretch/>
        </p:blipFill>
        <p:spPr>
          <a:xfrm>
            <a:off x="0" y="85725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>
            <a:extLst>
              <a:ext uri="{FF2B5EF4-FFF2-40B4-BE49-F238E27FC236}">
                <a16:creationId xmlns:a16="http://schemas.microsoft.com/office/drawing/2014/main" id="{143033E6-51BB-5719-5D9C-D61702074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5303" y="1839400"/>
            <a:ext cx="7366200" cy="37768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 To see the balance of categories like gender, loyalty level, store location, etc.</a:t>
            </a:r>
          </a:p>
          <a:p>
            <a:pPr marL="0" indent="0"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9" name="Google Shape;69;p14">
            <a:extLst>
              <a:ext uri="{FF2B5EF4-FFF2-40B4-BE49-F238E27FC236}">
                <a16:creationId xmlns:a16="http://schemas.microsoft.com/office/drawing/2014/main" id="{55A55932-42C3-8BAF-17B7-91D6851A8BD8}"/>
              </a:ext>
            </a:extLst>
          </p:cNvPr>
          <p:cNvSpPr/>
          <p:nvPr/>
        </p:nvSpPr>
        <p:spPr>
          <a:xfrm>
            <a:off x="254150" y="106197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890A3CB9-7B14-2DBD-9F6B-623EE860F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75" y="1061975"/>
            <a:ext cx="6552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dirty="0">
                <a:latin typeface="Oswald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 Medium"/>
              </a:rPr>
              <a:t>Categorical Variables</a:t>
            </a:r>
            <a:endParaRPr dirty="0">
              <a:latin typeface="Oswald Medium" panose="00000600000000000000" pitchFamily="2" charset="0"/>
              <a:ea typeface="Roboto" panose="02000000000000000000" pitchFamily="2" charset="0"/>
              <a:cs typeface="Roboto" panose="02000000000000000000" pitchFamily="2" charset="0"/>
              <a:sym typeface="Oswald Medium"/>
            </a:endParaRPr>
          </a:p>
        </p:txBody>
      </p:sp>
      <p:cxnSp>
        <p:nvCxnSpPr>
          <p:cNvPr id="71" name="Google Shape;71;p14">
            <a:extLst>
              <a:ext uri="{FF2B5EF4-FFF2-40B4-BE49-F238E27FC236}">
                <a16:creationId xmlns:a16="http://schemas.microsoft.com/office/drawing/2014/main" id="{3F3F0858-8CAD-6199-BFF1-1F4BA962FCC7}"/>
              </a:ext>
            </a:extLst>
          </p:cNvPr>
          <p:cNvCxnSpPr/>
          <p:nvPr/>
        </p:nvCxnSpPr>
        <p:spPr>
          <a:xfrm rot="10800000" flipH="1">
            <a:off x="254145" y="1634685"/>
            <a:ext cx="2758800" cy="1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A3969E-7258-1FBF-0821-6AA75557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2" y="2666262"/>
            <a:ext cx="7060385" cy="3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426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2924</TotalTime>
  <Words>1517</Words>
  <Application>Microsoft Office PowerPoint</Application>
  <PresentationFormat>On-screen Show (4:3)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Oswald Medium</vt:lpstr>
      <vt:lpstr>Roboto</vt:lpstr>
      <vt:lpstr>Times New Roman</vt:lpstr>
      <vt:lpstr>Retrospect</vt:lpstr>
      <vt:lpstr>Retail Analytics and Forecasting – a Machine Learning Approach</vt:lpstr>
      <vt:lpstr>Table of Contents</vt:lpstr>
      <vt:lpstr>Introduction</vt:lpstr>
      <vt:lpstr>Background</vt:lpstr>
      <vt:lpstr>Data Sources</vt:lpstr>
      <vt:lpstr>Research Questions</vt:lpstr>
      <vt:lpstr>Expected Outcomes</vt:lpstr>
      <vt:lpstr>EDA: Univariate Analysis</vt:lpstr>
      <vt:lpstr>Categorical Variables</vt:lpstr>
      <vt:lpstr>Bivariate EDA</vt:lpstr>
      <vt:lpstr>Customer Analysis</vt:lpstr>
      <vt:lpstr>Correlation Heatmap</vt:lpstr>
      <vt:lpstr>Dataflow Diagram</vt:lpstr>
      <vt:lpstr>Model Training</vt:lpstr>
      <vt:lpstr>Predicted Forecast</vt:lpstr>
      <vt:lpstr>Model Comparison</vt:lpstr>
      <vt:lpstr>Streamlit App Overview</vt:lpstr>
      <vt:lpstr>Future Enhancements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Sruthi Kapudasi</dc:creator>
  <cp:keywords/>
  <dc:description>generated using python-pptx</dc:description>
  <cp:lastModifiedBy>Sruthi Kapudasi</cp:lastModifiedBy>
  <cp:revision>31</cp:revision>
  <dcterms:created xsi:type="dcterms:W3CDTF">2013-01-27T09:14:16Z</dcterms:created>
  <dcterms:modified xsi:type="dcterms:W3CDTF">2025-11-19T16:42:38Z</dcterms:modified>
  <cp:category/>
</cp:coreProperties>
</file>